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2"/>
    <p:sldId id="257" r:id="rId3"/>
    <p:sldId id="285" r:id="rId4"/>
    <p:sldId id="286" r:id="rId5"/>
    <p:sldId id="260" r:id="rId6"/>
    <p:sldId id="287" r:id="rId7"/>
    <p:sldId id="288" r:id="rId8"/>
    <p:sldId id="289" r:id="rId9"/>
    <p:sldId id="290" r:id="rId10"/>
    <p:sldId id="291" r:id="rId11"/>
    <p:sldId id="292" r:id="rId12"/>
    <p:sldId id="278" r:id="rId13"/>
    <p:sldId id="277" r:id="rId14"/>
    <p:sldId id="279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282" r:id="rId23"/>
  </p:sldIdLst>
  <p:sldSz cx="12192000" cy="6858000"/>
  <p:notesSz cx="6858000" cy="9144000"/>
  <p:embeddedFontLst>
    <p:embeddedFont>
      <p:font typeface="G마켓 산스 Bold" panose="02000000000000000000" pitchFamily="50" charset="-127"/>
      <p:bold r:id="rId24"/>
    </p:embeddedFont>
    <p:embeddedFont>
      <p:font typeface="G마켓 산스 Medium" panose="02000000000000000000" pitchFamily="50" charset="-127"/>
      <p:regular r:id="rId25"/>
    </p:embeddedFont>
    <p:embeddedFont>
      <p:font typeface="Impact" panose="020B0806030902050204" pitchFamily="34" charset="0"/>
      <p:regular r:id="rId26"/>
    </p:embeddedFont>
    <p:embeddedFont>
      <p:font typeface="KoPub돋움체 Bold" panose="02020603020101020101" pitchFamily="18" charset="-127"/>
      <p:regular r:id="rId27"/>
    </p:embeddedFont>
    <p:embeddedFont>
      <p:font typeface="Microsoft GothicNeo" panose="020B0500000101010101" pitchFamily="50" charset="-127"/>
      <p:regular r:id="rId28"/>
      <p:bold r:id="rId29"/>
    </p:embeddedFont>
    <p:embeddedFont>
      <p:font typeface="Microsoft GothicNeo Light" panose="020B0300000101010101" pitchFamily="50" charset="-127"/>
      <p:regular r:id="rId30"/>
    </p:embeddedFont>
    <p:embeddedFont>
      <p:font typeface="Pretendard Light" panose="02000403000000020004" pitchFamily="50" charset="-127"/>
      <p:regular r:id="rId31"/>
    </p:embeddedFont>
    <p:embeddedFont>
      <p:font typeface="Pretendard Medium" panose="02000603000000020004" pitchFamily="50" charset="-127"/>
      <p:regular r:id="rId32"/>
    </p:embeddedFont>
    <p:embeddedFont>
      <p:font typeface="Pretendard SemiBold" panose="02000703000000020004" pitchFamily="50" charset="-127"/>
      <p:bold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8FF4"/>
    <a:srgbClr val="1F80DB"/>
    <a:srgbClr val="2CA0F6"/>
    <a:srgbClr val="DBF5F4"/>
    <a:srgbClr val="51B8B0"/>
    <a:srgbClr val="81DAD6"/>
    <a:srgbClr val="63D1CD"/>
    <a:srgbClr val="9DD1FB"/>
    <a:srgbClr val="60F4FC"/>
    <a:srgbClr val="98E5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1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50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D0AC0A-3F9B-A5C6-4AA7-D3EA06A3B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1B64D7-17C7-C027-E1F0-F23878B635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A57C69-CE13-C496-042D-C09C96DD3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1ACF98-A77B-8563-BF07-1251A339B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78E394-EC20-D7DF-CB13-79AF34CF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910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B09AE6-9AAC-A775-3901-151E12C1B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9941B8-B470-6E47-A9EA-DA25090D1A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6A3A29-CE6D-EA40-5715-04507162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C58B68-F305-D40D-5FB6-8F6D37192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EB9324-A76A-C943-1246-EB203AF90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320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4EF01C8-D6CE-D6B7-EF6C-5598B4E149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C20FB8-D89B-964B-E0B6-5136D1CD03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DBF778-8E02-A5F9-213D-7FFD1F021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52C205-354B-C719-44E9-BEF759FE0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58701B-3837-CC35-6783-CBF766C75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726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A9D1EE-C634-334A-111B-1D4C9CF3F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B97BC2-BBAD-5A9B-23C7-284959BB7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7B95C6-D82A-0A11-8C26-16F98539F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7CF1F5-6413-8CEE-2C23-63880BD7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E56FC5-0090-10D4-E5C1-FD002B80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281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E669F7-FC97-09DA-BD26-F56A6EC60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090338-6B1B-12B7-B8E5-932A980B3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837905-7ACD-AA5B-2720-75CE4DE56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626939-0C9B-3141-5D82-F922E22EA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AD57EC-C4BA-405F-994E-8AC6F5B99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432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4E2CC6-C595-EA3F-C857-4FF836742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DEF67D-D038-AF59-D347-09C7142C51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6A7F2A-593C-F9EB-4B2B-A70C6280B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5FA8F1-A859-83B9-5F09-030F71964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8D790D-AE25-7719-1E49-823F532DC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EC827C-2EDF-C840-D6D0-0F7C1CFE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244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1AC93-0AD6-F646-5426-452B96776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11A330-BB83-6BBF-84E1-A28CD01CA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F1948B-AF0D-F591-CFF4-F73944A668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470157-92E3-5E4C-E496-BC9E685619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53E642-1980-19B8-695B-8D3A763753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B64E97D-2970-54CA-5944-F8B8DE5F2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70F51F9-8809-A812-45FC-84A9AB325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A860958-651A-6B5E-7445-C3E44800D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856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5EB78-8243-32CA-7937-DE772ACE0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33BE2F-8E2A-7E2A-37D7-8B2F97D8E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CB0856A-270C-B49A-4407-A07164D9C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19DE32-988F-77A8-1D25-F6487BAB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919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4D603F0-DDFB-05A3-8613-D69CC1B54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51F0BDD-FC90-EE66-7F47-BEF16D140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BEB414-4376-6CAF-130F-C70CD2914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570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BCD63F-F5D7-B2BF-69D1-C43B585AB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79AE9A-67B4-95A2-16F9-180D19341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5DD0CF-4107-B3BB-779D-BE9076E3A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403C2A-7C8B-7AB0-5F7D-C60AA68BF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59DA15-9183-EAC1-519A-3BBFBE78D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5D02B9-EDB8-756D-96D1-60D30074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868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3E9ABE-00B6-5B92-3E55-BE044D4DD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624094-FFC7-58C5-B90A-C346075D2C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D70469-D3C9-395E-AD5A-3B9512CACB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11984-C859-9F50-15CF-E37B6C379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FE6658-0967-E1C0-BD32-7833B0F4B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378AC6-F823-9A05-979F-38B009F2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184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2B4B94A-D523-D442-0C44-5817E3FC4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EDCBF0-644F-A983-9149-6814CD141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FE08A4-3F70-7E0B-56E8-7B82BB311B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249A7D-06CC-2087-8F59-52A6A5FEB1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1DD466-A588-B80D-D3B2-E72281A65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377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raduationplease.tistory.com/20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C1E8A24-D2BD-4F24-BA0A-E5348FFC47D3}"/>
              </a:ext>
            </a:extLst>
          </p:cNvPr>
          <p:cNvSpPr/>
          <p:nvPr/>
        </p:nvSpPr>
        <p:spPr>
          <a:xfrm>
            <a:off x="362712" y="315468"/>
            <a:ext cx="11466576" cy="62270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rgbClr val="0C81F2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C13CBD-0234-45E7-B8BE-3097A91501E2}"/>
              </a:ext>
            </a:extLst>
          </p:cNvPr>
          <p:cNvSpPr/>
          <p:nvPr/>
        </p:nvSpPr>
        <p:spPr>
          <a:xfrm>
            <a:off x="362712" y="315468"/>
            <a:ext cx="4483608" cy="6227064"/>
          </a:xfrm>
          <a:prstGeom prst="rect">
            <a:avLst/>
          </a:prstGeom>
          <a:pattFill prst="pct5">
            <a:fgClr>
              <a:srgbClr val="228FF4"/>
            </a:fgClr>
            <a:bgClr>
              <a:srgbClr val="228FF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endParaRPr lang="en-US" altLang="ko-KR" sz="2800" i="1" kern="0" dirty="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 latinLnBrk="0">
              <a:defRPr/>
            </a:pPr>
            <a:endParaRPr lang="en-US" altLang="ko-KR" sz="2800" i="1" kern="0" dirty="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 latinLnBrk="0">
              <a:defRPr/>
            </a:pPr>
            <a:endParaRPr lang="en-US" altLang="ko-KR" sz="2800" i="1" kern="0" dirty="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6" name="모서리가 둥근 직사각형 43">
            <a:extLst>
              <a:ext uri="{FF2B5EF4-FFF2-40B4-BE49-F238E27FC236}">
                <a16:creationId xmlns:a16="http://schemas.microsoft.com/office/drawing/2014/main" id="{6213B534-391D-4BCF-8E6E-8A262482373C}"/>
              </a:ext>
            </a:extLst>
          </p:cNvPr>
          <p:cNvSpPr/>
          <p:nvPr/>
        </p:nvSpPr>
        <p:spPr>
          <a:xfrm>
            <a:off x="6879118" y="4789647"/>
            <a:ext cx="2917371" cy="485873"/>
          </a:xfrm>
          <a:prstGeom prst="roundRect">
            <a:avLst>
              <a:gd name="adj" fmla="val 50000"/>
            </a:avLst>
          </a:prstGeom>
          <a:pattFill prst="pct5">
            <a:fgClr>
              <a:srgbClr val="0C81F2"/>
            </a:fgClr>
            <a:bgClr>
              <a:srgbClr val="0C81F2"/>
            </a:bgClr>
          </a:pattFill>
          <a:ln w="9525">
            <a:noFill/>
            <a:prstDash val="solid"/>
          </a:ln>
          <a:effectLst>
            <a:outerShdw blurRad="304800" dist="38100" dir="2700000" algn="tl" rotWithShape="0">
              <a:srgbClr val="0C81F2">
                <a:alpha val="17000"/>
              </a:srgb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Impact" panose="020B0806030902050204" pitchFamily="34" charset="0"/>
                <a:ea typeface="G마켓 산스 Medium" panose="02000000000000000000" pitchFamily="50" charset="-127"/>
                <a:cs typeface="Microsoft GothicNeo Light" panose="020B0300000101010101" pitchFamily="50" charset="-127"/>
              </a:rPr>
              <a:t>Week 01</a:t>
            </a:r>
            <a:endParaRPr lang="ko-KR" altLang="en-US" sz="2400" dirty="0">
              <a:latin typeface="Impact" panose="020B0806030902050204" pitchFamily="34" charset="0"/>
              <a:ea typeface="G마켓 산스 Medium" panose="02000000000000000000" pitchFamily="50" charset="-127"/>
              <a:cs typeface="Microsoft GothicNeo Light" panose="020B0300000101010101" pitchFamily="50" charset="-127"/>
            </a:endParaRPr>
          </a:p>
        </p:txBody>
      </p:sp>
      <p:graphicFrame>
        <p:nvGraphicFramePr>
          <p:cNvPr id="47" name="표 47">
            <a:extLst>
              <a:ext uri="{FF2B5EF4-FFF2-40B4-BE49-F238E27FC236}">
                <a16:creationId xmlns:a16="http://schemas.microsoft.com/office/drawing/2014/main" id="{BC2E65EA-009D-40B0-BD2D-9B6AE5E03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07951"/>
              </p:ext>
            </p:extLst>
          </p:nvPr>
        </p:nvGraphicFramePr>
        <p:xfrm>
          <a:off x="362711" y="331343"/>
          <a:ext cx="4483608" cy="6195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268">
                  <a:extLst>
                    <a:ext uri="{9D8B030D-6E8A-4147-A177-3AD203B41FA5}">
                      <a16:colId xmlns:a16="http://schemas.microsoft.com/office/drawing/2014/main" val="1043718934"/>
                    </a:ext>
                  </a:extLst>
                </a:gridCol>
                <a:gridCol w="747268">
                  <a:extLst>
                    <a:ext uri="{9D8B030D-6E8A-4147-A177-3AD203B41FA5}">
                      <a16:colId xmlns:a16="http://schemas.microsoft.com/office/drawing/2014/main" val="83197653"/>
                    </a:ext>
                  </a:extLst>
                </a:gridCol>
                <a:gridCol w="747268">
                  <a:extLst>
                    <a:ext uri="{9D8B030D-6E8A-4147-A177-3AD203B41FA5}">
                      <a16:colId xmlns:a16="http://schemas.microsoft.com/office/drawing/2014/main" val="1244441110"/>
                    </a:ext>
                  </a:extLst>
                </a:gridCol>
                <a:gridCol w="747268">
                  <a:extLst>
                    <a:ext uri="{9D8B030D-6E8A-4147-A177-3AD203B41FA5}">
                      <a16:colId xmlns:a16="http://schemas.microsoft.com/office/drawing/2014/main" val="3513725656"/>
                    </a:ext>
                  </a:extLst>
                </a:gridCol>
                <a:gridCol w="747268">
                  <a:extLst>
                    <a:ext uri="{9D8B030D-6E8A-4147-A177-3AD203B41FA5}">
                      <a16:colId xmlns:a16="http://schemas.microsoft.com/office/drawing/2014/main" val="2848185835"/>
                    </a:ext>
                  </a:extLst>
                </a:gridCol>
                <a:gridCol w="747268">
                  <a:extLst>
                    <a:ext uri="{9D8B030D-6E8A-4147-A177-3AD203B41FA5}">
                      <a16:colId xmlns:a16="http://schemas.microsoft.com/office/drawing/2014/main" val="294809846"/>
                    </a:ext>
                  </a:extLst>
                </a:gridCol>
              </a:tblGrid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111298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96473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573720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0719676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8601141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5349254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250699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842576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709023"/>
                  </a:ext>
                </a:extLst>
              </a:tr>
            </a:tbl>
          </a:graphicData>
        </a:graphic>
      </p:graphicFrame>
      <p:grpSp>
        <p:nvGrpSpPr>
          <p:cNvPr id="61" name="그룹 60">
            <a:extLst>
              <a:ext uri="{FF2B5EF4-FFF2-40B4-BE49-F238E27FC236}">
                <a16:creationId xmlns:a16="http://schemas.microsoft.com/office/drawing/2014/main" id="{71BA663E-45B6-4C2C-B2E9-DB732813B517}"/>
              </a:ext>
            </a:extLst>
          </p:cNvPr>
          <p:cNvGrpSpPr/>
          <p:nvPr/>
        </p:nvGrpSpPr>
        <p:grpSpPr>
          <a:xfrm>
            <a:off x="3175107" y="2906014"/>
            <a:ext cx="360000" cy="1519682"/>
            <a:chOff x="3175107" y="2906014"/>
            <a:chExt cx="360000" cy="1519682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3E5BC57-257D-4034-B6AA-386AF2A3C57E}"/>
                </a:ext>
              </a:extLst>
            </p:cNvPr>
            <p:cNvSpPr/>
            <p:nvPr/>
          </p:nvSpPr>
          <p:spPr>
            <a:xfrm>
              <a:off x="3231644" y="2962551"/>
              <a:ext cx="246927" cy="246927"/>
            </a:xfrm>
            <a:prstGeom prst="ellipse">
              <a:avLst/>
            </a:prstGeom>
            <a:solidFill>
              <a:srgbClr val="66FF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DE27B153-D673-4A80-886F-3C031E7B2146}"/>
                </a:ext>
              </a:extLst>
            </p:cNvPr>
            <p:cNvSpPr/>
            <p:nvPr/>
          </p:nvSpPr>
          <p:spPr>
            <a:xfrm>
              <a:off x="3175107" y="2906014"/>
              <a:ext cx="360000" cy="360000"/>
            </a:xfrm>
            <a:prstGeom prst="ellipse">
              <a:avLst/>
            </a:prstGeom>
            <a:noFill/>
            <a:ln w="9525">
              <a:solidFill>
                <a:srgbClr val="66FFFF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8BDBD16-0C86-4297-B1BF-2A0C2974B2E1}"/>
                </a:ext>
              </a:extLst>
            </p:cNvPr>
            <p:cNvCxnSpPr>
              <a:cxnSpLocks/>
              <a:stCxn id="41" idx="4"/>
              <a:endCxn id="63" idx="3"/>
            </p:cNvCxnSpPr>
            <p:nvPr/>
          </p:nvCxnSpPr>
          <p:spPr>
            <a:xfrm>
              <a:off x="3355107" y="3266014"/>
              <a:ext cx="741" cy="1159682"/>
            </a:xfrm>
            <a:prstGeom prst="line">
              <a:avLst/>
            </a:prstGeom>
            <a:ln w="19050">
              <a:gradFill>
                <a:gsLst>
                  <a:gs pos="0">
                    <a:srgbClr val="66FFFF"/>
                  </a:gs>
                  <a:gs pos="100000">
                    <a:srgbClr val="66FFFF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3CAF1CA6-CF89-4471-B143-123BEDD7AF54}"/>
                </a:ext>
              </a:extLst>
            </p:cNvPr>
            <p:cNvSpPr/>
            <p:nvPr/>
          </p:nvSpPr>
          <p:spPr>
            <a:xfrm>
              <a:off x="3307843" y="3038750"/>
              <a:ext cx="94527" cy="94527"/>
            </a:xfrm>
            <a:prstGeom prst="ellipse">
              <a:avLst/>
            </a:prstGeom>
            <a:solidFill>
              <a:srgbClr val="66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4A8C0CC-52B3-47F9-B161-A1F5A96F225A}"/>
              </a:ext>
            </a:extLst>
          </p:cNvPr>
          <p:cNvGrpSpPr/>
          <p:nvPr/>
        </p:nvGrpSpPr>
        <p:grpSpPr>
          <a:xfrm>
            <a:off x="357853" y="4425696"/>
            <a:ext cx="4479323" cy="2131608"/>
            <a:chOff x="357853" y="4425696"/>
            <a:chExt cx="4479323" cy="2131608"/>
          </a:xfrm>
        </p:grpSpPr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D8E533F7-B42D-41B8-BB34-3271918104F7}"/>
                </a:ext>
              </a:extLst>
            </p:cNvPr>
            <p:cNvSpPr/>
            <p:nvPr/>
          </p:nvSpPr>
          <p:spPr>
            <a:xfrm>
              <a:off x="357853" y="5124170"/>
              <a:ext cx="2262092" cy="1417320"/>
            </a:xfrm>
            <a:custGeom>
              <a:avLst/>
              <a:gdLst>
                <a:gd name="connsiteX0" fmla="*/ 0 w 2240280"/>
                <a:gd name="connsiteY0" fmla="*/ 1399032 h 1417320"/>
                <a:gd name="connsiteX1" fmla="*/ 9144 w 2240280"/>
                <a:gd name="connsiteY1" fmla="*/ 694944 h 1417320"/>
                <a:gd name="connsiteX2" fmla="*/ 731520 w 2240280"/>
                <a:gd name="connsiteY2" fmla="*/ 0 h 1417320"/>
                <a:gd name="connsiteX3" fmla="*/ 2240280 w 2240280"/>
                <a:gd name="connsiteY3" fmla="*/ 1417320 h 1417320"/>
                <a:gd name="connsiteX4" fmla="*/ 0 w 2240280"/>
                <a:gd name="connsiteY4" fmla="*/ 1399032 h 1417320"/>
                <a:gd name="connsiteX0" fmla="*/ 2181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1812 w 2262092"/>
                <a:gd name="connsiteY4" fmla="*/ 1399032 h 1417320"/>
                <a:gd name="connsiteX0" fmla="*/ 276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762 w 2262092"/>
                <a:gd name="connsiteY4" fmla="*/ 1399032 h 141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2092" h="1417320">
                  <a:moveTo>
                    <a:pt x="2762" y="1399032"/>
                  </a:moveTo>
                  <a:cubicBezTo>
                    <a:pt x="1841" y="1164336"/>
                    <a:pt x="921" y="929640"/>
                    <a:pt x="0" y="694944"/>
                  </a:cubicBezTo>
                  <a:lnTo>
                    <a:pt x="753332" y="0"/>
                  </a:lnTo>
                  <a:lnTo>
                    <a:pt x="2262092" y="1417320"/>
                  </a:lnTo>
                  <a:lnTo>
                    <a:pt x="2762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042BF142-3614-427C-8A69-D2ECC855FB30}"/>
                </a:ext>
              </a:extLst>
            </p:cNvPr>
            <p:cNvSpPr/>
            <p:nvPr/>
          </p:nvSpPr>
          <p:spPr>
            <a:xfrm>
              <a:off x="1097280" y="4425696"/>
              <a:ext cx="3739896" cy="2112264"/>
            </a:xfrm>
            <a:custGeom>
              <a:avLst/>
              <a:gdLst>
                <a:gd name="connsiteX0" fmla="*/ 0 w 3739896"/>
                <a:gd name="connsiteY0" fmla="*/ 2112264 h 2112264"/>
                <a:gd name="connsiteX1" fmla="*/ 749808 w 3739896"/>
                <a:gd name="connsiteY1" fmla="*/ 1417320 h 2112264"/>
                <a:gd name="connsiteX2" fmla="*/ 1508760 w 3739896"/>
                <a:gd name="connsiteY2" fmla="*/ 722376 h 2112264"/>
                <a:gd name="connsiteX3" fmla="*/ 2258568 w 3739896"/>
                <a:gd name="connsiteY3" fmla="*/ 0 h 2112264"/>
                <a:gd name="connsiteX4" fmla="*/ 3017520 w 3739896"/>
                <a:gd name="connsiteY4" fmla="*/ 722376 h 2112264"/>
                <a:gd name="connsiteX5" fmla="*/ 3739896 w 3739896"/>
                <a:gd name="connsiteY5" fmla="*/ 1426464 h 2112264"/>
                <a:gd name="connsiteX6" fmla="*/ 3739896 w 3739896"/>
                <a:gd name="connsiteY6" fmla="*/ 2103120 h 2112264"/>
                <a:gd name="connsiteX7" fmla="*/ 0 w 3739896"/>
                <a:gd name="connsiteY7" fmla="*/ 2112264 h 2112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39896" h="2112264">
                  <a:moveTo>
                    <a:pt x="0" y="2112264"/>
                  </a:moveTo>
                  <a:lnTo>
                    <a:pt x="749808" y="1417320"/>
                  </a:lnTo>
                  <a:lnTo>
                    <a:pt x="1508760" y="722376"/>
                  </a:lnTo>
                  <a:lnTo>
                    <a:pt x="2258568" y="0"/>
                  </a:lnTo>
                  <a:lnTo>
                    <a:pt x="3017520" y="722376"/>
                  </a:lnTo>
                  <a:lnTo>
                    <a:pt x="3739896" y="1426464"/>
                  </a:lnTo>
                  <a:lnTo>
                    <a:pt x="3739896" y="2103120"/>
                  </a:lnTo>
                  <a:lnTo>
                    <a:pt x="0" y="2112264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0F16DAA9-0382-4FF1-BF15-8B7862189CE7}"/>
                </a:ext>
              </a:extLst>
            </p:cNvPr>
            <p:cNvSpPr/>
            <p:nvPr/>
          </p:nvSpPr>
          <p:spPr>
            <a:xfrm>
              <a:off x="363760" y="5153977"/>
              <a:ext cx="2997231" cy="138998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  <a:gd name="connsiteX0" fmla="*/ 0 w 2990088"/>
                <a:gd name="connsiteY0" fmla="*/ 1365695 h 1411415"/>
                <a:gd name="connsiteX1" fmla="*/ 1503617 w 2990088"/>
                <a:gd name="connsiteY1" fmla="*/ 0 h 1411415"/>
                <a:gd name="connsiteX2" fmla="*/ 2990088 w 2990088"/>
                <a:gd name="connsiteY2" fmla="*/ 1411415 h 1411415"/>
                <a:gd name="connsiteX3" fmla="*/ 0 w 2990088"/>
                <a:gd name="connsiteY3" fmla="*/ 1365695 h 1411415"/>
                <a:gd name="connsiteX0" fmla="*/ 0 w 2982944"/>
                <a:gd name="connsiteY0" fmla="*/ 1389508 h 1411415"/>
                <a:gd name="connsiteX1" fmla="*/ 1496473 w 2982944"/>
                <a:gd name="connsiteY1" fmla="*/ 0 h 1411415"/>
                <a:gd name="connsiteX2" fmla="*/ 2982944 w 2982944"/>
                <a:gd name="connsiteY2" fmla="*/ 1411415 h 1411415"/>
                <a:gd name="connsiteX3" fmla="*/ 0 w 2982944"/>
                <a:gd name="connsiteY3" fmla="*/ 1389508 h 1411415"/>
                <a:gd name="connsiteX0" fmla="*/ 0 w 2997231"/>
                <a:gd name="connsiteY0" fmla="*/ 1389508 h 1389984"/>
                <a:gd name="connsiteX1" fmla="*/ 1496473 w 2997231"/>
                <a:gd name="connsiteY1" fmla="*/ 0 h 1389984"/>
                <a:gd name="connsiteX2" fmla="*/ 2997231 w 2997231"/>
                <a:gd name="connsiteY2" fmla="*/ 1389984 h 1389984"/>
                <a:gd name="connsiteX3" fmla="*/ 0 w 2997231"/>
                <a:gd name="connsiteY3" fmla="*/ 1389508 h 138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7231" h="1389984">
                  <a:moveTo>
                    <a:pt x="0" y="1389508"/>
                  </a:moveTo>
                  <a:lnTo>
                    <a:pt x="1496473" y="0"/>
                  </a:lnTo>
                  <a:lnTo>
                    <a:pt x="2997231" y="1389984"/>
                  </a:lnTo>
                  <a:lnTo>
                    <a:pt x="0" y="1389508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D323E324-A78F-46D5-918F-50D84ED6C641}"/>
                </a:ext>
              </a:extLst>
            </p:cNvPr>
            <p:cNvSpPr/>
            <p:nvPr/>
          </p:nvSpPr>
          <p:spPr>
            <a:xfrm>
              <a:off x="2595124" y="5832830"/>
              <a:ext cx="1499387" cy="72447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088" h="1444752">
                  <a:moveTo>
                    <a:pt x="0" y="1399032"/>
                  </a:moveTo>
                  <a:lnTo>
                    <a:pt x="1517904" y="0"/>
                  </a:lnTo>
                  <a:lnTo>
                    <a:pt x="2990088" y="1444752"/>
                  </a:lnTo>
                  <a:lnTo>
                    <a:pt x="0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69" name="타원 68">
            <a:extLst>
              <a:ext uri="{FF2B5EF4-FFF2-40B4-BE49-F238E27FC236}">
                <a16:creationId xmlns:a16="http://schemas.microsoft.com/office/drawing/2014/main" id="{08C90F95-48B7-4B07-9B5C-47278389F460}"/>
              </a:ext>
            </a:extLst>
          </p:cNvPr>
          <p:cNvSpPr/>
          <p:nvPr/>
        </p:nvSpPr>
        <p:spPr>
          <a:xfrm>
            <a:off x="3307842" y="4408239"/>
            <a:ext cx="94527" cy="94527"/>
          </a:xfrm>
          <a:prstGeom prst="ellipse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37D9E3-CFB0-B4D3-392E-EB0BB59875EF}"/>
              </a:ext>
            </a:extLst>
          </p:cNvPr>
          <p:cNvSpPr txBox="1"/>
          <p:nvPr/>
        </p:nvSpPr>
        <p:spPr>
          <a:xfrm>
            <a:off x="5286104" y="1284424"/>
            <a:ext cx="610339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파이썬</a:t>
            </a:r>
            <a:endParaRPr lang="en-US" altLang="ko-KR" sz="54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z="5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중급</a:t>
            </a:r>
            <a:r>
              <a:rPr lang="ko-KR" alt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과정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CD5073-5AFE-3DAE-DF88-DF3DFA677969}"/>
              </a:ext>
            </a:extLst>
          </p:cNvPr>
          <p:cNvSpPr txBox="1"/>
          <p:nvPr/>
        </p:nvSpPr>
        <p:spPr>
          <a:xfrm>
            <a:off x="5286104" y="3428999"/>
            <a:ext cx="61033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2025 MY PAUL SCHOOL </a:t>
            </a:r>
          </a:p>
          <a:p>
            <a:pPr algn="ctr"/>
            <a:r>
              <a:rPr lang="en-US" altLang="ko-KR" sz="18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PYTHON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INTERMEDIATE</a:t>
            </a:r>
            <a:r>
              <a:rPr lang="en-US" altLang="ko-KR" sz="18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COURSE</a:t>
            </a:r>
          </a:p>
          <a:p>
            <a:pPr algn="ctr"/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CHOI JAE SEONG</a:t>
            </a:r>
            <a:endParaRPr lang="en-US" altLang="ko-KR" sz="18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0526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855C1-2AE3-80E4-51D6-A7EB04E91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BEAC6093-1674-F12B-4C20-CDDB02B9B882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0D96F2D-C9B2-CA56-3B8D-755D6DAA5953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F41559-818F-C34A-BB37-B012EC4687C6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38DEFB-3885-7BF6-ED4A-03647B52B9BD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프로그래밍 언어의 종류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B2005E-5E17-936E-47F0-A85A773023FC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Machine Language 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및 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Assembly Language</a:t>
            </a: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7F0A7027-BC7A-BA03-05A2-5855017A61EE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95E852-CF13-91F6-5C1A-58459E28FC5E}"/>
              </a:ext>
            </a:extLst>
          </p:cNvPr>
          <p:cNvSpPr txBox="1"/>
          <p:nvPr/>
        </p:nvSpPr>
        <p:spPr>
          <a:xfrm>
            <a:off x="943357" y="2126624"/>
            <a:ext cx="9859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이상 더 궁금할 경우 </a:t>
            </a:r>
            <a:r>
              <a:rPr lang="en-US" altLang="ko-KR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Computer Architecture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라는 분야를 검색 볼 것을 권장함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7CCF46-869B-585D-5E4B-2B620BE04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20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3431C-47A3-C3BA-4FC6-37016A240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AEAF3B09-0E5A-BCCB-24D0-BF3046A1E83E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9FEB97D-1C75-8338-E9C5-C85AF794EB99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00417E-E44E-7923-13F1-837DCA2DE817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03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EED27E-CC7E-DEE3-FA5E-2906520966D5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언어 번역 프로그램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2457F6-FAAA-1E6D-A2B6-E2FEA3F0D2D1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Compiler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와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Interpreter</a:t>
            </a: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1B7B2B2C-2CCE-1597-0835-F01146D9D0E1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D3A491-A65E-305B-804D-262B66DF3D52}"/>
              </a:ext>
            </a:extLst>
          </p:cNvPr>
          <p:cNvSpPr txBox="1"/>
          <p:nvPr/>
        </p:nvSpPr>
        <p:spPr>
          <a:xfrm>
            <a:off x="838500" y="1633928"/>
            <a:ext cx="985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컴파일러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프로그램 전체를 한 번에 기계어로 번역한 후 실행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2C7C8A-952C-EE28-F984-9FA827E46B8D}"/>
              </a:ext>
            </a:extLst>
          </p:cNvPr>
          <p:cNvSpPr txBox="1"/>
          <p:nvPr/>
        </p:nvSpPr>
        <p:spPr>
          <a:xfrm>
            <a:off x="838499" y="1986435"/>
            <a:ext cx="1016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인터프리터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프로그램을 한 행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줄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씩 읽어 번역한 후 실행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64A258-1A34-63A4-8E12-6E436B086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037" y="2689615"/>
            <a:ext cx="6257925" cy="1809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BACBF0-6BBC-A1FC-8F4D-DE015438EF0D}"/>
              </a:ext>
            </a:extLst>
          </p:cNvPr>
          <p:cNvSpPr txBox="1"/>
          <p:nvPr/>
        </p:nvSpPr>
        <p:spPr>
          <a:xfrm>
            <a:off x="1932402" y="5202308"/>
            <a:ext cx="957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인터프리터 언어라고 하면 그냥 </a:t>
            </a:r>
            <a:r>
              <a:rPr lang="en-US" altLang="ko-KR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Script </a:t>
            </a:r>
            <a:r>
              <a:rPr lang="ko-KR" altLang="en-US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언어와 거의 같은 의미라고 봐도 무방함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6CD20BF-620E-E57A-92A0-2DC9C8C3B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7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2A134-01CB-96EA-D3F1-B08102E6B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6838DD0A-F779-6EA0-1F9E-EDBC8F9E52F9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7A7CEB3F-C73B-8338-BA4B-6EA5820DD7A1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6EC2525B-86D1-77D8-1901-5B6126A84D3E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BA13FA8C-DE7F-DDB8-A1DA-D2DB29DA03E2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55D866-EA18-D336-2566-F7AE17AC46C3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7BC7CA81-0919-1FB7-9270-121F442268CD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EBAF9E51-0B8F-0659-25D2-B0029CD40114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8A160000-AD6C-91B5-94F6-19CC5DC53EBB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80D3F23E-3B1D-B0AF-0A61-4B8D73F94FBC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A0F837DC-9524-DF66-51FE-A22B3FC60AB1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F6CD45-664C-8827-5D3B-DA05D74ED25D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1C6381-33E7-B39E-9F55-5B447182C610}"/>
              </a:ext>
            </a:extLst>
          </p:cNvPr>
          <p:cNvSpPr txBox="1"/>
          <p:nvPr/>
        </p:nvSpPr>
        <p:spPr>
          <a:xfrm>
            <a:off x="1289586" y="200033"/>
            <a:ext cx="2527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프로그래밍 언어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0CCB39-76DE-43B9-A1BE-AF7357BDF322}"/>
              </a:ext>
            </a:extLst>
          </p:cNvPr>
          <p:cNvSpPr txBox="1"/>
          <p:nvPr/>
        </p:nvSpPr>
        <p:spPr>
          <a:xfrm>
            <a:off x="943360" y="1632094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소스 코드를 실행 가능한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기계어로 일괄 번역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 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번역이 완료된 파일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(*.exe, *.class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등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실행하는 언어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8F713C-5E94-B314-5D56-1E54F72212C8}"/>
              </a:ext>
            </a:extLst>
          </p:cNvPr>
          <p:cNvSpPr txBox="1"/>
          <p:nvPr/>
        </p:nvSpPr>
        <p:spPr>
          <a:xfrm>
            <a:off x="943358" y="2179585"/>
            <a:ext cx="8289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대표적인 컴파일러 언어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C, C++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등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F7A1B98F-DEC8-F53C-7670-785CD1A20679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16B5E5-2F11-080D-776B-F32DCB193C66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Compiler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언어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86DB96F-4D8E-6CBA-E9A8-D83604D4B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50C082D-CCEF-0BBE-9DAD-78DB5C977B85}"/>
              </a:ext>
            </a:extLst>
          </p:cNvPr>
          <p:cNvSpPr txBox="1"/>
          <p:nvPr/>
        </p:nvSpPr>
        <p:spPr>
          <a:xfrm>
            <a:off x="3495140" y="245627"/>
            <a:ext cx="443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프로그래밍 언어의 분류</a:t>
            </a: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DBA2649F-B4B2-8F28-DF33-4790593C7713}"/>
              </a:ext>
            </a:extLst>
          </p:cNvPr>
          <p:cNvSpPr/>
          <p:nvPr/>
        </p:nvSpPr>
        <p:spPr>
          <a:xfrm>
            <a:off x="639634" y="3572097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0F2FD0-ECE5-C3EC-260A-5CA07B77CDE0}"/>
              </a:ext>
            </a:extLst>
          </p:cNvPr>
          <p:cNvSpPr txBox="1"/>
          <p:nvPr/>
        </p:nvSpPr>
        <p:spPr>
          <a:xfrm>
            <a:off x="943358" y="3493126"/>
            <a:ext cx="798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Script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언어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3B7375-0A18-8768-C7CF-B9A3B8391BD2}"/>
              </a:ext>
            </a:extLst>
          </p:cNvPr>
          <p:cNvSpPr txBox="1"/>
          <p:nvPr/>
        </p:nvSpPr>
        <p:spPr>
          <a:xfrm>
            <a:off x="943360" y="3961853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소스 코드를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한 줄씩 읽어서 실행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하는 언어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F37CAA-366A-81A3-FF1A-B93E54A2036A}"/>
              </a:ext>
            </a:extLst>
          </p:cNvPr>
          <p:cNvSpPr txBox="1"/>
          <p:nvPr/>
        </p:nvSpPr>
        <p:spPr>
          <a:xfrm>
            <a:off x="943358" y="4742787"/>
            <a:ext cx="8289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대표적인 스크립트 언어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Python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JavaScript, Perl, Ruby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등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6FBA3F-5C05-4C3F-18F3-CBA04B1E6899}"/>
              </a:ext>
            </a:extLst>
          </p:cNvPr>
          <p:cNvSpPr txBox="1"/>
          <p:nvPr/>
        </p:nvSpPr>
        <p:spPr>
          <a:xfrm>
            <a:off x="872028" y="2752697"/>
            <a:ext cx="9683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컴파일</a:t>
            </a:r>
            <a:r>
              <a:rPr lang="en-US" altLang="ko-KR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소스 코드를 기계어로 번역하는 과정</a:t>
            </a:r>
            <a:endParaRPr lang="en-US" altLang="ko-KR" dirty="0">
              <a:solidFill>
                <a:schemeClr val="accent2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903BB9-B3B3-4011-2AB2-DB30EBB01873}"/>
              </a:ext>
            </a:extLst>
          </p:cNvPr>
          <p:cNvSpPr txBox="1"/>
          <p:nvPr/>
        </p:nvSpPr>
        <p:spPr>
          <a:xfrm>
            <a:off x="943360" y="4356186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별도의 실행파일이 생성되지 않음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C0F0A9-D204-EF26-7101-EC983833C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687" y="3553212"/>
            <a:ext cx="4761092" cy="214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063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20DB4-4788-63C3-467B-C661B44A0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41B88775-8DBD-7835-E858-DD6AEF464FDD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E68B729D-D2CD-8FC5-919E-81178DA66ED2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52ECA585-70B8-1A69-4A49-B2BEFA6F3310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12991D5A-FFD8-251C-DD1D-C61ED5251097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B8E69A-6AE2-283D-50B7-CC17FC511596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4AED5FDC-74D4-EF60-A460-7287B04897C2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789651FE-9E08-424D-D221-9230F1C96A78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1F8F2111-6997-FBCA-03FF-56C113E96C4A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3A46B491-7A3D-5F7C-512D-3D2C8DC20075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795B1F4F-798A-672D-CEC5-DC863FA6C4EC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4D0ADD-0EC1-0F62-86D8-DA1F9FC6529A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616A7D-B52C-103E-12BC-78ED4D8DB468}"/>
              </a:ext>
            </a:extLst>
          </p:cNvPr>
          <p:cNvSpPr txBox="1"/>
          <p:nvPr/>
        </p:nvSpPr>
        <p:spPr>
          <a:xfrm>
            <a:off x="1289586" y="200033"/>
            <a:ext cx="2527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프로그래밍 언어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FCE28D-BB0F-61BF-BA71-45F26015BAEC}"/>
              </a:ext>
            </a:extLst>
          </p:cNvPr>
          <p:cNvSpPr txBox="1"/>
          <p:nvPr/>
        </p:nvSpPr>
        <p:spPr>
          <a:xfrm>
            <a:off x="904250" y="1553124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빌드가 완료된 파일은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실행 속도가 빠르다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103718-4938-9DCA-150D-C905D6B9C090}"/>
              </a:ext>
            </a:extLst>
          </p:cNvPr>
          <p:cNvSpPr txBox="1"/>
          <p:nvPr/>
        </p:nvSpPr>
        <p:spPr>
          <a:xfrm>
            <a:off x="914039" y="2597284"/>
            <a:ext cx="83729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프로그램을 수정해야 할 경우 처음부터 빌드 과정을 다시 거쳐야 하기 때문에</a:t>
            </a:r>
          </a:p>
          <a:p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대규모 프로젝트에서는 생산성이 떨어진다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EB212ED4-AC3F-2B79-E91A-A14C07CDD2A9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379A9-606A-9DF4-6E71-2ABCE7E54AEE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Compiler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언어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0F2F139-482A-F4DD-AB59-316ACD03B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BCB3C64-097D-46B4-0F68-3E9814039D76}"/>
              </a:ext>
            </a:extLst>
          </p:cNvPr>
          <p:cNvSpPr txBox="1"/>
          <p:nvPr/>
        </p:nvSpPr>
        <p:spPr>
          <a:xfrm>
            <a:off x="3495140" y="245627"/>
            <a:ext cx="443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컴파일러 언어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vs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스크립트 언어</a:t>
            </a: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2C1E9CD1-4B4D-B2D8-9D5C-0230B77A289B}"/>
              </a:ext>
            </a:extLst>
          </p:cNvPr>
          <p:cNvSpPr/>
          <p:nvPr/>
        </p:nvSpPr>
        <p:spPr>
          <a:xfrm>
            <a:off x="639634" y="3971592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7D3C3A-C7E6-49AC-8D58-F8A9C3713331}"/>
              </a:ext>
            </a:extLst>
          </p:cNvPr>
          <p:cNvSpPr txBox="1"/>
          <p:nvPr/>
        </p:nvSpPr>
        <p:spPr>
          <a:xfrm>
            <a:off x="943358" y="3892621"/>
            <a:ext cx="798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Script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언어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EA9EA3-432C-D112-8D07-0C4EC9AFEFE3}"/>
              </a:ext>
            </a:extLst>
          </p:cNvPr>
          <p:cNvSpPr txBox="1"/>
          <p:nvPr/>
        </p:nvSpPr>
        <p:spPr>
          <a:xfrm>
            <a:off x="904248" y="3157697"/>
            <a:ext cx="9066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플랫폼에 의존적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윈도우 실행 파일을 맥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OS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에서 실행하지 못한다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5DEA0E-C6C9-4B9C-38DB-AE07C7C3A45A}"/>
              </a:ext>
            </a:extLst>
          </p:cNvPr>
          <p:cNvSpPr txBox="1"/>
          <p:nvPr/>
        </p:nvSpPr>
        <p:spPr>
          <a:xfrm>
            <a:off x="904248" y="1874543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매번 번역할 필요 없이 실행 파일만 실행하면 되기 때문에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시간면에서 효율적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B040EE-A5B2-F044-BC14-A5AACBEB53FC}"/>
              </a:ext>
            </a:extLst>
          </p:cNvPr>
          <p:cNvSpPr txBox="1"/>
          <p:nvPr/>
        </p:nvSpPr>
        <p:spPr>
          <a:xfrm>
            <a:off x="1053845" y="3457546"/>
            <a:ext cx="55466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C</a:t>
            </a:r>
            <a:r>
              <a:rPr lang="ko-KR" altLang="en-US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언어의 경우 자료형 타입이 각 운영체제마다 크기가 다르다</a:t>
            </a:r>
            <a:r>
              <a:rPr lang="en-US" altLang="ko-KR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sz="1400" dirty="0">
              <a:solidFill>
                <a:schemeClr val="accent2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B9B10A-E399-B194-81BE-B26DEFEDF31A}"/>
              </a:ext>
            </a:extLst>
          </p:cNvPr>
          <p:cNvSpPr txBox="1"/>
          <p:nvPr/>
        </p:nvSpPr>
        <p:spPr>
          <a:xfrm>
            <a:off x="1053845" y="2182079"/>
            <a:ext cx="84692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개발자가 만든 소스코드를 기계어</a:t>
            </a:r>
            <a:r>
              <a:rPr lang="en-US" altLang="ko-KR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(machine code)</a:t>
            </a:r>
            <a:r>
              <a:rPr lang="ko-KR" altLang="en-US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 번역하여 실행 가능한 파일로 만드는 과정을 </a:t>
            </a:r>
            <a:r>
              <a:rPr lang="ko-KR" altLang="en-US" sz="1400" dirty="0"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빌드</a:t>
            </a:r>
            <a:r>
              <a:rPr lang="ko-KR" altLang="en-US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라고 한다</a:t>
            </a:r>
            <a:r>
              <a:rPr lang="en-US" altLang="ko-KR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sz="1400" dirty="0">
              <a:solidFill>
                <a:schemeClr val="accent2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8130C4-4B9E-FC37-4A9C-28C1FE351F71}"/>
              </a:ext>
            </a:extLst>
          </p:cNvPr>
          <p:cNvSpPr txBox="1"/>
          <p:nvPr/>
        </p:nvSpPr>
        <p:spPr>
          <a:xfrm>
            <a:off x="894461" y="4290303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컴파일 과정 없이 바로 실행하기 때문에 수정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디버깅에 유리하다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즉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개발 속도에 유리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하다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EB8227A-B365-5207-39A0-8D7D25980F76}"/>
              </a:ext>
            </a:extLst>
          </p:cNvPr>
          <p:cNvSpPr txBox="1"/>
          <p:nvPr/>
        </p:nvSpPr>
        <p:spPr>
          <a:xfrm>
            <a:off x="904248" y="5418749"/>
            <a:ext cx="83729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빌드 되어있는 컴파일 언어 프로그램보다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실행시간이 느리다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(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매번 한 줄씩 번역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08BA98-DD87-21F4-006A-4086A81FCEAA}"/>
              </a:ext>
            </a:extLst>
          </p:cNvPr>
          <p:cNvSpPr txBox="1"/>
          <p:nvPr/>
        </p:nvSpPr>
        <p:spPr>
          <a:xfrm>
            <a:off x="894459" y="5779462"/>
            <a:ext cx="9066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코드를 열면 다 보이기 때문에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보안에 좋지 않다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F45FFA1-5944-119E-DC1C-5EA16DE3C3CB}"/>
              </a:ext>
            </a:extLst>
          </p:cNvPr>
          <p:cNvSpPr txBox="1"/>
          <p:nvPr/>
        </p:nvSpPr>
        <p:spPr>
          <a:xfrm>
            <a:off x="894459" y="4611722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각 플랫폼에 지원하는 인터프리터만 있다면 실행 가능하기 때문에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플랫폼에 독립적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A53805-485F-E775-6381-91FC2662ACD7}"/>
              </a:ext>
            </a:extLst>
          </p:cNvPr>
          <p:cNvSpPr txBox="1"/>
          <p:nvPr/>
        </p:nvSpPr>
        <p:spPr>
          <a:xfrm>
            <a:off x="1044056" y="4919258"/>
            <a:ext cx="90662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각 운영체제에 맞는 해당 언어의 인터프리터만 설치한다면 어느 </a:t>
            </a:r>
            <a:r>
              <a:rPr lang="en-US" altLang="ko-KR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OS</a:t>
            </a:r>
            <a:r>
              <a:rPr lang="ko-KR" altLang="en-US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에서든 해당 언어를 사용하더라도 동일한 결과를 얻을 수 있음</a:t>
            </a:r>
          </a:p>
        </p:txBody>
      </p:sp>
    </p:spTree>
    <p:extLst>
      <p:ext uri="{BB962C8B-B14F-4D97-AF65-F5344CB8AC3E}">
        <p14:creationId xmlns:p14="http://schemas.microsoft.com/office/powerpoint/2010/main" val="1569875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4B4AD-E8D4-F44F-FC20-0E19CC50A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5BD0DAA5-614A-1732-7728-5ECB6F95738D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98D49F34-E9D6-5E2B-F7A6-9CC8BB41F889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0A3734A0-4B07-9D90-60DE-2AD85F602E91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EFC75065-2CEC-E99B-D5D4-7325B67B990E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8267C13-311B-FBDF-AD46-F01C5194C6B5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DD73E7C4-BB47-C07E-5F1B-7FC17633007A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3A13B29E-F6AD-19A4-1A81-BC14C1CB7F15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48EE02E9-8973-CE6A-AE46-560EEB9CE5CC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1A450F8A-5426-D3E2-5460-9717C8CE1686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059B6367-77C6-EC56-F1BA-2D94A2EF594D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C63251-B246-0E0A-333A-B7BA993396D5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9B14E7-3C9F-ED87-9F0F-F1198010D314}"/>
              </a:ext>
            </a:extLst>
          </p:cNvPr>
          <p:cNvSpPr txBox="1"/>
          <p:nvPr/>
        </p:nvSpPr>
        <p:spPr>
          <a:xfrm>
            <a:off x="1289586" y="200033"/>
            <a:ext cx="2527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프로그래밍 언어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637439-6CE7-C5EC-CA41-302533DBFE29}"/>
              </a:ext>
            </a:extLst>
          </p:cNvPr>
          <p:cNvSpPr txBox="1"/>
          <p:nvPr/>
        </p:nvSpPr>
        <p:spPr>
          <a:xfrm>
            <a:off x="943360" y="1632094"/>
            <a:ext cx="10305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Compile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방식과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Interpret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방식을 보완해서 만들어진 방식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lang="it-IT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Byte Code Language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라고 한다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(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컴파일 언어와 스크립트 언어를 보완해서 만들어진 방식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B3EFA7-A232-7929-AA69-D330FFA121DD}"/>
              </a:ext>
            </a:extLst>
          </p:cNvPr>
          <p:cNvSpPr txBox="1"/>
          <p:nvPr/>
        </p:nvSpPr>
        <p:spPr>
          <a:xfrm>
            <a:off x="943358" y="2281202"/>
            <a:ext cx="8289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Java, C#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등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82AA594F-F7B0-24A7-AA0F-00C8767F36C4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AAB241-B595-182D-0CD6-D0198A43439D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하이브리드 방식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59E586B-F757-3433-1D65-39D8340EE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8DDD8FA-26A1-F5F7-DFBA-F9B421AADACB}"/>
              </a:ext>
            </a:extLst>
          </p:cNvPr>
          <p:cNvSpPr txBox="1"/>
          <p:nvPr/>
        </p:nvSpPr>
        <p:spPr>
          <a:xfrm>
            <a:off x="3495140" y="245627"/>
            <a:ext cx="443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하이브리드 방식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(Byte Code Language)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B7ECCDAA-B9B8-DE90-1D38-75DD98A48DD7}"/>
              </a:ext>
            </a:extLst>
          </p:cNvPr>
          <p:cNvSpPr/>
          <p:nvPr/>
        </p:nvSpPr>
        <p:spPr>
          <a:xfrm>
            <a:off x="651107" y="4364459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E97EFE-A19F-AD19-E1AE-36B7D0E8EC65}"/>
              </a:ext>
            </a:extLst>
          </p:cNvPr>
          <p:cNvSpPr txBox="1"/>
          <p:nvPr/>
        </p:nvSpPr>
        <p:spPr>
          <a:xfrm>
            <a:off x="954831" y="4285488"/>
            <a:ext cx="798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Java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92C5AC-4B47-BDD8-FC9D-2230D5BA0161}"/>
              </a:ext>
            </a:extLst>
          </p:cNvPr>
          <p:cNvSpPr txBox="1"/>
          <p:nvPr/>
        </p:nvSpPr>
        <p:spPr>
          <a:xfrm>
            <a:off x="954833" y="4754215"/>
            <a:ext cx="10305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javac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명령어를 통해 컴파일을 하게 되고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그 결과로 바이트코드를 얻기 때문에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complier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언어이지만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VM(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가상 머신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에서 바이트 코드를 다시 기계어로 변환한다는 점에서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interpreter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언어의 특징도 가지고 있다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AB3681-E8B0-3293-5213-F3FE65ED291A}"/>
              </a:ext>
            </a:extLst>
          </p:cNvPr>
          <p:cNvSpPr txBox="1"/>
          <p:nvPr/>
        </p:nvSpPr>
        <p:spPr>
          <a:xfrm>
            <a:off x="954831" y="5461869"/>
            <a:ext cx="10482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하이브리드 방식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8A0773-F917-E2CB-EF55-CA7ABD6D3291}"/>
              </a:ext>
            </a:extLst>
          </p:cNvPr>
          <p:cNvSpPr txBox="1"/>
          <p:nvPr/>
        </p:nvSpPr>
        <p:spPr>
          <a:xfrm>
            <a:off x="1076793" y="5776708"/>
            <a:ext cx="6098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참고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https://velog.io/@hugo/Java는-컴파일-언어가-아닙니다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84DAAEA-9DB7-E0EB-185F-C39DB8075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514" y="2864012"/>
            <a:ext cx="5536069" cy="151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16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C901F-8B70-1D03-E07D-9B74BC29F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0C037589-18E9-EFE2-BDFD-D657D4F83AE7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952F467-3941-C999-86C4-1FC6E1BA9DAB}"/>
              </a:ext>
            </a:extLst>
          </p:cNvPr>
          <p:cNvSpPr/>
          <p:nvPr/>
        </p:nvSpPr>
        <p:spPr>
          <a:xfrm>
            <a:off x="391357" y="210845"/>
            <a:ext cx="11409286" cy="6436310"/>
          </a:xfrm>
          <a:prstGeom prst="roundRect">
            <a:avLst>
              <a:gd name="adj" fmla="val 10046"/>
            </a:avLst>
          </a:prstGeom>
          <a:solidFill>
            <a:srgbClr val="9DD1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60B4E14-85C5-139D-BE2C-09CF5403700B}"/>
              </a:ext>
            </a:extLst>
          </p:cNvPr>
          <p:cNvSpPr/>
          <p:nvPr/>
        </p:nvSpPr>
        <p:spPr>
          <a:xfrm>
            <a:off x="537839" y="326254"/>
            <a:ext cx="11116322" cy="6205491"/>
          </a:xfrm>
          <a:prstGeom prst="roundRect">
            <a:avLst>
              <a:gd name="adj" fmla="val 91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87A989-2D8E-9603-3D47-3FC3E6482A5B}"/>
              </a:ext>
            </a:extLst>
          </p:cNvPr>
          <p:cNvSpPr txBox="1"/>
          <p:nvPr/>
        </p:nvSpPr>
        <p:spPr>
          <a:xfrm>
            <a:off x="4001565" y="2305614"/>
            <a:ext cx="418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02</a:t>
            </a:r>
            <a:endParaRPr lang="ko-KR" altLang="en-US" sz="4000" dirty="0">
              <a:solidFill>
                <a:schemeClr val="accent2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AE1235-7354-434C-E00D-FFBF0522C70F}"/>
              </a:ext>
            </a:extLst>
          </p:cNvPr>
          <p:cNvSpPr txBox="1"/>
          <p:nvPr/>
        </p:nvSpPr>
        <p:spPr>
          <a:xfrm>
            <a:off x="2607771" y="3013500"/>
            <a:ext cx="6976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파이썬</a:t>
            </a:r>
          </a:p>
        </p:txBody>
      </p:sp>
    </p:spTree>
    <p:extLst>
      <p:ext uri="{BB962C8B-B14F-4D97-AF65-F5344CB8AC3E}">
        <p14:creationId xmlns:p14="http://schemas.microsoft.com/office/powerpoint/2010/main" val="2975646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534A6-DA13-57F8-F56F-71BA9984B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ABEDBD3A-1225-BE6A-22EF-2903C13FC8D9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D4B0D23-4241-FE6B-5494-DD4C06D422E5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8775DD-7473-F4C2-653C-E24C2E78D440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C378B7-9221-F55C-5374-519ECD48B8E9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파이썬의</a:t>
            </a:r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개념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9B9059-7C49-C208-8544-FAC3E5133C0F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파이썬의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탄생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DFCB15C0-61E0-055B-AFAF-7C0BB971CCAF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C6E964-8FDB-A00B-D0F7-7FF17238E4A2}"/>
              </a:ext>
            </a:extLst>
          </p:cNvPr>
          <p:cNvSpPr txBox="1"/>
          <p:nvPr/>
        </p:nvSpPr>
        <p:spPr>
          <a:xfrm>
            <a:off x="838500" y="1633928"/>
            <a:ext cx="985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귀도 반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로섬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(Guido van Rossum)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이라는 프로그래머가 만든 언어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7DD7C1-F44B-802A-8569-594028835CC5}"/>
              </a:ext>
            </a:extLst>
          </p:cNvPr>
          <p:cNvSpPr txBox="1"/>
          <p:nvPr/>
        </p:nvSpPr>
        <p:spPr>
          <a:xfrm>
            <a:off x="838499" y="1986435"/>
            <a:ext cx="1016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- 1991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년도에 공식적으로 발표된 언어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FFC4A1B-D029-923B-942B-605E00212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0" y="2852347"/>
            <a:ext cx="2667000" cy="23717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343A172-6DB6-948A-48E5-8BBBE0E3A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060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7A3F9-DB7D-5F1B-D20D-5AF1226E0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9BB5DBBF-8837-E328-383F-7C4873C8EB9E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F083143-161C-2020-445D-A3E8F86F4FA9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BE7AE5-A842-B741-C414-6BA96A748E01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20B3D8-123B-53D3-A9DA-8C56DC7FE29E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파이썬의</a:t>
            </a:r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특징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FAAD5D-D183-F806-4068-4CCEA61B197B}"/>
              </a:ext>
            </a:extLst>
          </p:cNvPr>
          <p:cNvSpPr txBox="1"/>
          <p:nvPr/>
        </p:nvSpPr>
        <p:spPr>
          <a:xfrm>
            <a:off x="943360" y="1632094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무료 오픈 소스와 강력한 기능 제공</a:t>
            </a: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B8B2D764-9305-8553-F83D-EB4E7F39BEBE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7D55C4-1CE7-3188-F3FB-DC2BEDA16EB5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파이썬의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장점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76C4C7-B5CA-47E0-0AF0-4A4671E28EC2}"/>
              </a:ext>
            </a:extLst>
          </p:cNvPr>
          <p:cNvSpPr txBox="1"/>
          <p:nvPr/>
        </p:nvSpPr>
        <p:spPr>
          <a:xfrm>
            <a:off x="954833" y="1977599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사용의 용이성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DB859D-EAFE-6473-1F20-68579B47FB7C}"/>
              </a:ext>
            </a:extLst>
          </p:cNvPr>
          <p:cNvSpPr txBox="1"/>
          <p:nvPr/>
        </p:nvSpPr>
        <p:spPr>
          <a:xfrm>
            <a:off x="954833" y="2343303"/>
            <a:ext cx="6121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다양하고 강력한 외부 라이브러리 제공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CF5676-74BD-23E0-2B12-E55ACA1F9CAB}"/>
              </a:ext>
            </a:extLst>
          </p:cNvPr>
          <p:cNvSpPr txBox="1"/>
          <p:nvPr/>
        </p:nvSpPr>
        <p:spPr>
          <a:xfrm>
            <a:off x="954833" y="2688808"/>
            <a:ext cx="6121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강력한 웹 개발 환경 제공</a:t>
            </a: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3516CCD6-6C6E-724A-633E-437237412C7D}"/>
              </a:ext>
            </a:extLst>
          </p:cNvPr>
          <p:cNvSpPr/>
          <p:nvPr/>
        </p:nvSpPr>
        <p:spPr>
          <a:xfrm>
            <a:off x="651109" y="3648218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F29461-685E-2FBA-1F0C-7ACC3ED7843D}"/>
              </a:ext>
            </a:extLst>
          </p:cNvPr>
          <p:cNvSpPr txBox="1"/>
          <p:nvPr/>
        </p:nvSpPr>
        <p:spPr>
          <a:xfrm>
            <a:off x="954833" y="3569247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파이썬의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단점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26D2C8-1E16-A43B-0A3C-BBEFEABCEEE9}"/>
              </a:ext>
            </a:extLst>
          </p:cNvPr>
          <p:cNvSpPr txBox="1"/>
          <p:nvPr/>
        </p:nvSpPr>
        <p:spPr>
          <a:xfrm>
            <a:off x="894471" y="4030912"/>
            <a:ext cx="6121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다른 언어에 비해 실행 속도가 느림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716467-C145-E5DF-028F-6CB6F9FF2B95}"/>
              </a:ext>
            </a:extLst>
          </p:cNvPr>
          <p:cNvSpPr txBox="1"/>
          <p:nvPr/>
        </p:nvSpPr>
        <p:spPr>
          <a:xfrm>
            <a:off x="894471" y="4400244"/>
            <a:ext cx="6121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모바일 컴퓨팅 분야에 지원이 약함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DA14EB-5E5F-F55F-75A6-7BADA3CFC8B8}"/>
              </a:ext>
            </a:extLst>
          </p:cNvPr>
          <p:cNvSpPr txBox="1"/>
          <p:nvPr/>
        </p:nvSpPr>
        <p:spPr>
          <a:xfrm>
            <a:off x="894471" y="4783902"/>
            <a:ext cx="6121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하드웨어 제어 등과 관련된 부분도 사용하기가 쉽지 않음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4637C20-9F16-C2B0-B3F8-7B4C60D20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110" y="1492996"/>
            <a:ext cx="4867275" cy="360045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63ABFEA-797A-E3EF-B1BE-48421E1B9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94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178EF-40C2-54BA-7E84-D8015EA0B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3114AA3D-2764-B14A-FD9F-BDA9C4A979F9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1567FDC-0432-FD7C-955C-576ADF450DB1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41A0FE-548B-0F73-7710-7CB6319E3911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9604CB-9571-639A-7FDA-65912A41E0DA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파이썬의</a:t>
            </a:r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특징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25D1C63-8112-1FF6-65D6-F4F1C687D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561" y="1046421"/>
            <a:ext cx="6238875" cy="14192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97FE55A-C800-3403-C826-9DBB57DFC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949" y="2402082"/>
            <a:ext cx="6134100" cy="41243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4FFD395-1533-6B29-3A8C-A7CFD6F5A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83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6E87B-AB9F-DC73-0A3E-DDEB3EA33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4A93F3B1-882A-7C2D-2F27-04AB0D41DDF1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AEDC5A1-EC91-6363-01FF-76EC70FEAA93}"/>
              </a:ext>
            </a:extLst>
          </p:cNvPr>
          <p:cNvSpPr/>
          <p:nvPr/>
        </p:nvSpPr>
        <p:spPr>
          <a:xfrm>
            <a:off x="391357" y="210845"/>
            <a:ext cx="11409286" cy="6436310"/>
          </a:xfrm>
          <a:prstGeom prst="roundRect">
            <a:avLst>
              <a:gd name="adj" fmla="val 10046"/>
            </a:avLst>
          </a:prstGeom>
          <a:solidFill>
            <a:srgbClr val="9DD1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F1A06CC-3121-1950-E628-928E4A77B049}"/>
              </a:ext>
            </a:extLst>
          </p:cNvPr>
          <p:cNvSpPr/>
          <p:nvPr/>
        </p:nvSpPr>
        <p:spPr>
          <a:xfrm>
            <a:off x="537839" y="326254"/>
            <a:ext cx="11116322" cy="6205491"/>
          </a:xfrm>
          <a:prstGeom prst="roundRect">
            <a:avLst>
              <a:gd name="adj" fmla="val 91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0CCF3B-8723-6431-97FB-7862B24C0093}"/>
              </a:ext>
            </a:extLst>
          </p:cNvPr>
          <p:cNvSpPr txBox="1"/>
          <p:nvPr/>
        </p:nvSpPr>
        <p:spPr>
          <a:xfrm>
            <a:off x="4001565" y="2305614"/>
            <a:ext cx="418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03</a:t>
            </a:r>
            <a:endParaRPr lang="ko-KR" altLang="en-US" sz="4000" dirty="0">
              <a:solidFill>
                <a:schemeClr val="accent2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C43ED8-11C7-D83F-A07C-FEF2B3171575}"/>
              </a:ext>
            </a:extLst>
          </p:cNvPr>
          <p:cNvSpPr txBox="1"/>
          <p:nvPr/>
        </p:nvSpPr>
        <p:spPr>
          <a:xfrm>
            <a:off x="2607771" y="3013500"/>
            <a:ext cx="6976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파이썬 개발 환경</a:t>
            </a:r>
          </a:p>
        </p:txBody>
      </p:sp>
    </p:spTree>
    <p:extLst>
      <p:ext uri="{BB962C8B-B14F-4D97-AF65-F5344CB8AC3E}">
        <p14:creationId xmlns:p14="http://schemas.microsoft.com/office/powerpoint/2010/main" val="3002216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7038635" y="1705319"/>
            <a:ext cx="6858686" cy="344804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14"/>
              <a:gd name="connsiteY0" fmla="*/ 27000 h 35000"/>
              <a:gd name="connsiteX1" fmla="*/ 10014 w 10014"/>
              <a:gd name="connsiteY1" fmla="*/ 0 h 35000"/>
              <a:gd name="connsiteX2" fmla="*/ 10000 w 10014"/>
              <a:gd name="connsiteY2" fmla="*/ 35000 h 35000"/>
              <a:gd name="connsiteX3" fmla="*/ 0 w 10014"/>
              <a:gd name="connsiteY3" fmla="*/ 35000 h 35000"/>
              <a:gd name="connsiteX4" fmla="*/ 0 w 10014"/>
              <a:gd name="connsiteY4" fmla="*/ 27000 h 35000"/>
              <a:gd name="connsiteX0" fmla="*/ 0 w 10001"/>
              <a:gd name="connsiteY0" fmla="*/ 27395 h 35395"/>
              <a:gd name="connsiteX1" fmla="*/ 10000 w 10001"/>
              <a:gd name="connsiteY1" fmla="*/ 0 h 35395"/>
              <a:gd name="connsiteX2" fmla="*/ 10000 w 10001"/>
              <a:gd name="connsiteY2" fmla="*/ 35395 h 35395"/>
              <a:gd name="connsiteX3" fmla="*/ 0 w 10001"/>
              <a:gd name="connsiteY3" fmla="*/ 35395 h 35395"/>
              <a:gd name="connsiteX4" fmla="*/ 0 w 10001"/>
              <a:gd name="connsiteY4" fmla="*/ 27395 h 35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1" h="35395">
                <a:moveTo>
                  <a:pt x="0" y="27395"/>
                </a:moveTo>
                <a:lnTo>
                  <a:pt x="10000" y="0"/>
                </a:lnTo>
                <a:cubicBezTo>
                  <a:pt x="9995" y="11667"/>
                  <a:pt x="10005" y="23728"/>
                  <a:pt x="10000" y="35395"/>
                </a:cubicBezTo>
                <a:lnTo>
                  <a:pt x="0" y="35395"/>
                </a:lnTo>
                <a:lnTo>
                  <a:pt x="0" y="27395"/>
                </a:lnTo>
                <a:close/>
              </a:path>
            </a:pathLst>
          </a:cu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E6CF24D-314C-4E08-AC41-BE6EADD5B415}"/>
              </a:ext>
            </a:extLst>
          </p:cNvPr>
          <p:cNvSpPr/>
          <p:nvPr/>
        </p:nvSpPr>
        <p:spPr>
          <a:xfrm>
            <a:off x="1219200" y="442912"/>
            <a:ext cx="9753600" cy="5972175"/>
          </a:xfrm>
          <a:prstGeom prst="roundRect">
            <a:avLst>
              <a:gd name="adj" fmla="val 4705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2000">
                <a:schemeClr val="bg1"/>
              </a:gs>
              <a:gs pos="84000">
                <a:srgbClr val="9DD1FB"/>
              </a:gs>
            </a:gsLst>
            <a:lin ang="126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4400" b="1" i="1" kern="0" dirty="0">
              <a:solidFill>
                <a:srgbClr val="44546A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A79AF3E-8830-AE22-A9F8-F1675930F293}"/>
              </a:ext>
            </a:extLst>
          </p:cNvPr>
          <p:cNvSpPr txBox="1"/>
          <p:nvPr/>
        </p:nvSpPr>
        <p:spPr>
          <a:xfrm>
            <a:off x="1519469" y="1820131"/>
            <a:ext cx="86720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8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프로그래밍과 파이썬</a:t>
            </a:r>
            <a:endParaRPr lang="en-US" altLang="ko-KR" sz="4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B557DE-FD49-3860-3838-69387BA332BA}"/>
              </a:ext>
            </a:extLst>
          </p:cNvPr>
          <p:cNvSpPr txBox="1"/>
          <p:nvPr/>
        </p:nvSpPr>
        <p:spPr>
          <a:xfrm>
            <a:off x="1519470" y="1112245"/>
            <a:ext cx="61033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73BEF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Chapter 01</a:t>
            </a:r>
            <a:endParaRPr lang="ko-KR" altLang="en-US" sz="4000" dirty="0">
              <a:solidFill>
                <a:srgbClr val="2CA0F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ED954E-9B8B-BFDA-FAB2-B3FAE5DFD440}"/>
              </a:ext>
            </a:extLst>
          </p:cNvPr>
          <p:cNvSpPr txBox="1"/>
          <p:nvPr/>
        </p:nvSpPr>
        <p:spPr>
          <a:xfrm>
            <a:off x="1519471" y="5437978"/>
            <a:ext cx="7466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본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강의교안에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사용된 일부 그림의 저작권은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김종훈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김동건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과 </a:t>
            </a:r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한빛아카데미㈜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에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있습니다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8DA91F-DDCB-AD08-3526-2F1A064B66B8}"/>
              </a:ext>
            </a:extLst>
          </p:cNvPr>
          <p:cNvSpPr txBox="1"/>
          <p:nvPr/>
        </p:nvSpPr>
        <p:spPr>
          <a:xfrm>
            <a:off x="1519470" y="5770121"/>
            <a:ext cx="79923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본 자료에는 인터넷에서 다운받아 사용한 그림이나 수식들이 일부 있으니 학습 외 다른 용도로 사용하거나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외부로 유출을 금해주시기 바랍니다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8767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B9CAF-86AA-9B45-2777-08F16FC9E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88E84C01-5F41-F17B-E604-F7FAFEBD1299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BA942C4-2D43-4157-FBA1-72ECF2B45743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671AC-3653-6E56-7CCF-C8616BECD15C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382E72-7836-4877-8746-5790F99DA760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Google </a:t>
            </a:r>
            <a:r>
              <a:rPr lang="en-US" altLang="ko-KR" sz="2800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Colab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C3AA64-6D30-14CC-42EA-007475936715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구글 </a:t>
            </a:r>
            <a:r>
              <a:rPr lang="ko-KR" altLang="en-US" sz="2400" dirty="0" err="1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코랩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5F1BACB2-E228-7045-686E-DEF39A7139AE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1DA8EA-B487-BA58-AFFD-F52741AE50E1}"/>
              </a:ext>
            </a:extLst>
          </p:cNvPr>
          <p:cNvSpPr txBox="1"/>
          <p:nvPr/>
        </p:nvSpPr>
        <p:spPr>
          <a:xfrm>
            <a:off x="838500" y="1633928"/>
            <a:ext cx="985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2"/>
              </a:rPr>
              <a:t>https://colab.research.google.com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8C10057-C86D-C53D-5A97-F63050D8B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C8182D-6908-0589-E487-570306AE5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137" y="2217346"/>
            <a:ext cx="6181725" cy="36385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E321E0-EAD1-F91A-B409-710FDC7238BA}"/>
              </a:ext>
            </a:extLst>
          </p:cNvPr>
          <p:cNvSpPr txBox="1"/>
          <p:nvPr/>
        </p:nvSpPr>
        <p:spPr>
          <a:xfrm>
            <a:off x="1913741" y="5880573"/>
            <a:ext cx="9576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교재의 실습은 </a:t>
            </a:r>
            <a:r>
              <a:rPr lang="en-US" altLang="ko-KR" sz="1600" dirty="0" err="1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Colab</a:t>
            </a:r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통해서 진행 가능</a:t>
            </a:r>
          </a:p>
        </p:txBody>
      </p:sp>
    </p:spTree>
    <p:extLst>
      <p:ext uri="{BB962C8B-B14F-4D97-AF65-F5344CB8AC3E}">
        <p14:creationId xmlns:p14="http://schemas.microsoft.com/office/powerpoint/2010/main" val="3063572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B6001-36DC-11A5-8564-83B9BCB1D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E9B3E9C6-AC1E-741C-F043-05F03A446194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E0EAC77-FBF6-9B09-2BD9-47E97025F077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0399E4-6762-E566-EE46-81667A0E7E63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721FD6-6728-DDAF-7F1E-A74B6E8589E5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Jupyter</a:t>
            </a:r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Notebook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DC7C2-3BB9-346D-CE12-82F45D500BEA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Jupyter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Notebook</a:t>
            </a: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C29E8BB-04F0-4A6E-D90F-675834902CB7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84FB71-0B1C-703C-DF4D-EA02168ED2DD}"/>
              </a:ext>
            </a:extLst>
          </p:cNvPr>
          <p:cNvSpPr txBox="1"/>
          <p:nvPr/>
        </p:nvSpPr>
        <p:spPr>
          <a:xfrm>
            <a:off x="838500" y="1633928"/>
            <a:ext cx="985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2"/>
              </a:rPr>
              <a:t>https://graduationplease.tistory.com/208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혹은 따로 검색해서 설치해도 무방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9668F66-9EB0-B52D-1770-C73D5F1CF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76AC147-7E24-3C96-2FC7-6E7426910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2217346"/>
            <a:ext cx="73152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045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4E94F-FFE1-23E1-DD40-CC6C0DC84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F6E9D23-B12E-D3ED-5765-25754E5D3F00}"/>
              </a:ext>
            </a:extLst>
          </p:cNvPr>
          <p:cNvSpPr/>
          <p:nvPr/>
        </p:nvSpPr>
        <p:spPr>
          <a:xfrm>
            <a:off x="-2380" y="0"/>
            <a:ext cx="12194380" cy="997223"/>
          </a:xfrm>
          <a:prstGeom prst="rect">
            <a:avLst/>
          </a:prstGeom>
          <a:pattFill prst="pct5">
            <a:fgClr>
              <a:srgbClr val="228FF4"/>
            </a:fgClr>
            <a:bgClr>
              <a:srgbClr val="228FF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4" latinLnBrk="0">
              <a:defRPr/>
            </a:pPr>
            <a:endParaRPr lang="en-US" altLang="ko-KR" sz="800" kern="0" dirty="0">
              <a:solidFill>
                <a:prstClr val="white"/>
              </a:solidFill>
            </a:endParaRPr>
          </a:p>
        </p:txBody>
      </p:sp>
      <p:graphicFrame>
        <p:nvGraphicFramePr>
          <p:cNvPr id="47" name="표 47">
            <a:extLst>
              <a:ext uri="{FF2B5EF4-FFF2-40B4-BE49-F238E27FC236}">
                <a16:creationId xmlns:a16="http://schemas.microsoft.com/office/drawing/2014/main" id="{AAD6097F-65D0-7E57-DC65-9535DA0F777C}"/>
              </a:ext>
            </a:extLst>
          </p:cNvPr>
          <p:cNvGraphicFramePr>
            <a:graphicFrameLocks noGrp="1"/>
          </p:cNvGraphicFramePr>
          <p:nvPr/>
        </p:nvGraphicFramePr>
        <p:xfrm>
          <a:off x="0" y="1"/>
          <a:ext cx="12192000" cy="993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">
                  <a:extLst>
                    <a:ext uri="{9D8B030D-6E8A-4147-A177-3AD203B41FA5}">
                      <a16:colId xmlns:a16="http://schemas.microsoft.com/office/drawing/2014/main" val="104371893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19765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4444111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51372565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84818583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9480984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86725344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9102056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61749689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5125246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911658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90730784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8910483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5895874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57412808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5221519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13471179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3037311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6693968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209444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0720792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42597949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75878844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73465109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9552183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101855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46996196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5105607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6941773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36231550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6350642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84235136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2090917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91172609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0396748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53715765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69048412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8330677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0759531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2390807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3233270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00308616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29689405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0414074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8475235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95322400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414421902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886777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0018115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48053045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0725957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173097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8850493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5077900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9043783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7935041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67416518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05434892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4296576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7673289"/>
                    </a:ext>
                  </a:extLst>
                </a:gridCol>
              </a:tblGrid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111298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96473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573720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0719676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8601141"/>
                  </a:ext>
                </a:extLst>
              </a:tr>
            </a:tbl>
          </a:graphicData>
        </a:graphic>
      </p:graphicFrame>
      <p:grpSp>
        <p:nvGrpSpPr>
          <p:cNvPr id="66" name="그룹 65">
            <a:extLst>
              <a:ext uri="{FF2B5EF4-FFF2-40B4-BE49-F238E27FC236}">
                <a16:creationId xmlns:a16="http://schemas.microsoft.com/office/drawing/2014/main" id="{DF480675-6526-BC42-187F-13F73AE890C0}"/>
              </a:ext>
            </a:extLst>
          </p:cNvPr>
          <p:cNvGrpSpPr/>
          <p:nvPr/>
        </p:nvGrpSpPr>
        <p:grpSpPr>
          <a:xfrm>
            <a:off x="-2381" y="226018"/>
            <a:ext cx="1875632" cy="773586"/>
            <a:chOff x="357853" y="4425696"/>
            <a:chExt cx="5168283" cy="2131608"/>
          </a:xfrm>
        </p:grpSpPr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49D5A5E7-BEAF-E022-2119-36779715657B}"/>
                </a:ext>
              </a:extLst>
            </p:cNvPr>
            <p:cNvSpPr/>
            <p:nvPr/>
          </p:nvSpPr>
          <p:spPr>
            <a:xfrm>
              <a:off x="357853" y="5124170"/>
              <a:ext cx="2262092" cy="1417320"/>
            </a:xfrm>
            <a:custGeom>
              <a:avLst/>
              <a:gdLst>
                <a:gd name="connsiteX0" fmla="*/ 0 w 2240280"/>
                <a:gd name="connsiteY0" fmla="*/ 1399032 h 1417320"/>
                <a:gd name="connsiteX1" fmla="*/ 9144 w 2240280"/>
                <a:gd name="connsiteY1" fmla="*/ 694944 h 1417320"/>
                <a:gd name="connsiteX2" fmla="*/ 731520 w 2240280"/>
                <a:gd name="connsiteY2" fmla="*/ 0 h 1417320"/>
                <a:gd name="connsiteX3" fmla="*/ 2240280 w 2240280"/>
                <a:gd name="connsiteY3" fmla="*/ 1417320 h 1417320"/>
                <a:gd name="connsiteX4" fmla="*/ 0 w 2240280"/>
                <a:gd name="connsiteY4" fmla="*/ 1399032 h 1417320"/>
                <a:gd name="connsiteX0" fmla="*/ 2181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1812 w 2262092"/>
                <a:gd name="connsiteY4" fmla="*/ 1399032 h 1417320"/>
                <a:gd name="connsiteX0" fmla="*/ 276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762 w 2262092"/>
                <a:gd name="connsiteY4" fmla="*/ 1399032 h 141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2092" h="1417320">
                  <a:moveTo>
                    <a:pt x="2762" y="1399032"/>
                  </a:moveTo>
                  <a:cubicBezTo>
                    <a:pt x="1841" y="1164336"/>
                    <a:pt x="921" y="929640"/>
                    <a:pt x="0" y="694944"/>
                  </a:cubicBezTo>
                  <a:lnTo>
                    <a:pt x="753332" y="0"/>
                  </a:lnTo>
                  <a:lnTo>
                    <a:pt x="2262092" y="1417320"/>
                  </a:lnTo>
                  <a:lnTo>
                    <a:pt x="2762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E0381F82-8813-4511-6E08-577AA9ADBC50}"/>
                </a:ext>
              </a:extLst>
            </p:cNvPr>
            <p:cNvSpPr/>
            <p:nvPr/>
          </p:nvSpPr>
          <p:spPr>
            <a:xfrm>
              <a:off x="1097283" y="4425696"/>
              <a:ext cx="4428853" cy="2115425"/>
            </a:xfrm>
            <a:custGeom>
              <a:avLst/>
              <a:gdLst>
                <a:gd name="connsiteX0" fmla="*/ 0 w 3739896"/>
                <a:gd name="connsiteY0" fmla="*/ 2112264 h 2112264"/>
                <a:gd name="connsiteX1" fmla="*/ 749808 w 3739896"/>
                <a:gd name="connsiteY1" fmla="*/ 1417320 h 2112264"/>
                <a:gd name="connsiteX2" fmla="*/ 1508760 w 3739896"/>
                <a:gd name="connsiteY2" fmla="*/ 722376 h 2112264"/>
                <a:gd name="connsiteX3" fmla="*/ 2258568 w 3739896"/>
                <a:gd name="connsiteY3" fmla="*/ 0 h 2112264"/>
                <a:gd name="connsiteX4" fmla="*/ 3017520 w 3739896"/>
                <a:gd name="connsiteY4" fmla="*/ 722376 h 2112264"/>
                <a:gd name="connsiteX5" fmla="*/ 3739896 w 3739896"/>
                <a:gd name="connsiteY5" fmla="*/ 1426464 h 2112264"/>
                <a:gd name="connsiteX6" fmla="*/ 3739896 w 3739896"/>
                <a:gd name="connsiteY6" fmla="*/ 2103120 h 2112264"/>
                <a:gd name="connsiteX7" fmla="*/ 0 w 3739896"/>
                <a:gd name="connsiteY7" fmla="*/ 2112264 h 2112264"/>
                <a:gd name="connsiteX0" fmla="*/ 0 w 4428854"/>
                <a:gd name="connsiteY0" fmla="*/ 2112264 h 2115425"/>
                <a:gd name="connsiteX1" fmla="*/ 749808 w 4428854"/>
                <a:gd name="connsiteY1" fmla="*/ 1417320 h 2115425"/>
                <a:gd name="connsiteX2" fmla="*/ 1508760 w 4428854"/>
                <a:gd name="connsiteY2" fmla="*/ 722376 h 2115425"/>
                <a:gd name="connsiteX3" fmla="*/ 2258568 w 4428854"/>
                <a:gd name="connsiteY3" fmla="*/ 0 h 2115425"/>
                <a:gd name="connsiteX4" fmla="*/ 3017520 w 4428854"/>
                <a:gd name="connsiteY4" fmla="*/ 722376 h 2115425"/>
                <a:gd name="connsiteX5" fmla="*/ 4428854 w 4428854"/>
                <a:gd name="connsiteY5" fmla="*/ 2115425 h 2115425"/>
                <a:gd name="connsiteX6" fmla="*/ 3739896 w 4428854"/>
                <a:gd name="connsiteY6" fmla="*/ 2103120 h 2115425"/>
                <a:gd name="connsiteX7" fmla="*/ 0 w 4428854"/>
                <a:gd name="connsiteY7" fmla="*/ 2112264 h 211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28854" h="2115425">
                  <a:moveTo>
                    <a:pt x="0" y="2112264"/>
                  </a:moveTo>
                  <a:lnTo>
                    <a:pt x="749808" y="1417320"/>
                  </a:lnTo>
                  <a:lnTo>
                    <a:pt x="1508760" y="722376"/>
                  </a:lnTo>
                  <a:lnTo>
                    <a:pt x="2258568" y="0"/>
                  </a:lnTo>
                  <a:lnTo>
                    <a:pt x="3017520" y="722376"/>
                  </a:lnTo>
                  <a:lnTo>
                    <a:pt x="4428854" y="2115425"/>
                  </a:lnTo>
                  <a:lnTo>
                    <a:pt x="3739896" y="2103120"/>
                  </a:lnTo>
                  <a:lnTo>
                    <a:pt x="0" y="2112264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3565EA2D-5E0B-7346-33C1-01EBAB5DA8CC}"/>
                </a:ext>
              </a:extLst>
            </p:cNvPr>
            <p:cNvSpPr/>
            <p:nvPr/>
          </p:nvSpPr>
          <p:spPr>
            <a:xfrm>
              <a:off x="363760" y="5153977"/>
              <a:ext cx="2997231" cy="138998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  <a:gd name="connsiteX0" fmla="*/ 0 w 2990088"/>
                <a:gd name="connsiteY0" fmla="*/ 1365695 h 1411415"/>
                <a:gd name="connsiteX1" fmla="*/ 1503617 w 2990088"/>
                <a:gd name="connsiteY1" fmla="*/ 0 h 1411415"/>
                <a:gd name="connsiteX2" fmla="*/ 2990088 w 2990088"/>
                <a:gd name="connsiteY2" fmla="*/ 1411415 h 1411415"/>
                <a:gd name="connsiteX3" fmla="*/ 0 w 2990088"/>
                <a:gd name="connsiteY3" fmla="*/ 1365695 h 1411415"/>
                <a:gd name="connsiteX0" fmla="*/ 0 w 2982944"/>
                <a:gd name="connsiteY0" fmla="*/ 1389508 h 1411415"/>
                <a:gd name="connsiteX1" fmla="*/ 1496473 w 2982944"/>
                <a:gd name="connsiteY1" fmla="*/ 0 h 1411415"/>
                <a:gd name="connsiteX2" fmla="*/ 2982944 w 2982944"/>
                <a:gd name="connsiteY2" fmla="*/ 1411415 h 1411415"/>
                <a:gd name="connsiteX3" fmla="*/ 0 w 2982944"/>
                <a:gd name="connsiteY3" fmla="*/ 1389508 h 1411415"/>
                <a:gd name="connsiteX0" fmla="*/ 0 w 2997231"/>
                <a:gd name="connsiteY0" fmla="*/ 1389508 h 1389984"/>
                <a:gd name="connsiteX1" fmla="*/ 1496473 w 2997231"/>
                <a:gd name="connsiteY1" fmla="*/ 0 h 1389984"/>
                <a:gd name="connsiteX2" fmla="*/ 2997231 w 2997231"/>
                <a:gd name="connsiteY2" fmla="*/ 1389984 h 1389984"/>
                <a:gd name="connsiteX3" fmla="*/ 0 w 2997231"/>
                <a:gd name="connsiteY3" fmla="*/ 1389508 h 138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7231" h="1389984">
                  <a:moveTo>
                    <a:pt x="0" y="1389508"/>
                  </a:moveTo>
                  <a:lnTo>
                    <a:pt x="1496473" y="0"/>
                  </a:lnTo>
                  <a:lnTo>
                    <a:pt x="2997231" y="1389984"/>
                  </a:lnTo>
                  <a:lnTo>
                    <a:pt x="0" y="1389508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DC83789-3698-C129-0FD6-55E6AEB08F33}"/>
                </a:ext>
              </a:extLst>
            </p:cNvPr>
            <p:cNvSpPr/>
            <p:nvPr/>
          </p:nvSpPr>
          <p:spPr>
            <a:xfrm>
              <a:off x="2595124" y="5832830"/>
              <a:ext cx="1499387" cy="72447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088" h="1444752">
                  <a:moveTo>
                    <a:pt x="0" y="1399032"/>
                  </a:moveTo>
                  <a:lnTo>
                    <a:pt x="1517904" y="0"/>
                  </a:lnTo>
                  <a:lnTo>
                    <a:pt x="2990088" y="1444752"/>
                  </a:lnTo>
                  <a:lnTo>
                    <a:pt x="0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8BE0F45-8736-44CE-506E-0B6A541163FB}"/>
              </a:ext>
            </a:extLst>
          </p:cNvPr>
          <p:cNvGrpSpPr/>
          <p:nvPr/>
        </p:nvGrpSpPr>
        <p:grpSpPr>
          <a:xfrm>
            <a:off x="11453886" y="48068"/>
            <a:ext cx="261865" cy="837864"/>
            <a:chOff x="3175107" y="2906014"/>
            <a:chExt cx="360000" cy="1151858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ED63D5E-A2CD-4365-FD9D-A6CF40769D87}"/>
                </a:ext>
              </a:extLst>
            </p:cNvPr>
            <p:cNvSpPr/>
            <p:nvPr/>
          </p:nvSpPr>
          <p:spPr>
            <a:xfrm>
              <a:off x="3231644" y="2962551"/>
              <a:ext cx="246927" cy="246927"/>
            </a:xfrm>
            <a:prstGeom prst="ellipse">
              <a:avLst/>
            </a:prstGeom>
            <a:solidFill>
              <a:srgbClr val="66FF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E08C0B3-AEBF-1E20-22DB-FF630B9F4FD4}"/>
                </a:ext>
              </a:extLst>
            </p:cNvPr>
            <p:cNvSpPr/>
            <p:nvPr/>
          </p:nvSpPr>
          <p:spPr>
            <a:xfrm>
              <a:off x="3175107" y="2906014"/>
              <a:ext cx="360000" cy="360000"/>
            </a:xfrm>
            <a:prstGeom prst="ellipse">
              <a:avLst/>
            </a:prstGeom>
            <a:noFill/>
            <a:ln w="9525">
              <a:solidFill>
                <a:srgbClr val="66FFFF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8DC54E68-ED40-6E89-2D64-A8992C992422}"/>
                </a:ext>
              </a:extLst>
            </p:cNvPr>
            <p:cNvCxnSpPr>
              <a:cxnSpLocks/>
              <a:stCxn id="23" idx="4"/>
            </p:cNvCxnSpPr>
            <p:nvPr/>
          </p:nvCxnSpPr>
          <p:spPr>
            <a:xfrm>
              <a:off x="3355108" y="3266013"/>
              <a:ext cx="741" cy="791859"/>
            </a:xfrm>
            <a:prstGeom prst="line">
              <a:avLst/>
            </a:prstGeom>
            <a:ln w="19050">
              <a:gradFill>
                <a:gsLst>
                  <a:gs pos="0">
                    <a:srgbClr val="66FFFF"/>
                  </a:gs>
                  <a:gs pos="100000">
                    <a:srgbClr val="66FFFF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A33BE3B-FDA1-43D6-7A55-63DA7E0A2BBE}"/>
                </a:ext>
              </a:extLst>
            </p:cNvPr>
            <p:cNvSpPr/>
            <p:nvPr/>
          </p:nvSpPr>
          <p:spPr>
            <a:xfrm>
              <a:off x="3307843" y="3038750"/>
              <a:ext cx="94527" cy="94527"/>
            </a:xfrm>
            <a:prstGeom prst="ellipse">
              <a:avLst/>
            </a:prstGeom>
            <a:solidFill>
              <a:srgbClr val="66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3A4BB84-1DF3-289D-C464-6711E8C892E3}"/>
              </a:ext>
            </a:extLst>
          </p:cNvPr>
          <p:cNvSpPr txBox="1"/>
          <p:nvPr/>
        </p:nvSpPr>
        <p:spPr>
          <a:xfrm>
            <a:off x="2325949" y="2828835"/>
            <a:ext cx="73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2CA0F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Question?</a:t>
            </a:r>
            <a:endParaRPr lang="ko-KR" altLang="en-US" sz="7200" dirty="0">
              <a:solidFill>
                <a:srgbClr val="2CA0F6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1178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E6CF24D-314C-4E08-AC41-BE6EADD5B415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pic>
        <p:nvPicPr>
          <p:cNvPr id="2050" name="Picture 2" descr="Mathematics concept illustration | Premium Vector">
            <a:extLst>
              <a:ext uri="{FF2B5EF4-FFF2-40B4-BE49-F238E27FC236}">
                <a16:creationId xmlns:a16="http://schemas.microsoft.com/office/drawing/2014/main" id="{54B8F3C9-7DF5-599D-6769-901CB8CAF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748" y="4516960"/>
            <a:ext cx="1867640" cy="186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4BAE31-2D86-E093-DB02-6DDA040B8148}"/>
              </a:ext>
            </a:extLst>
          </p:cNvPr>
          <p:cNvSpPr txBox="1"/>
          <p:nvPr/>
        </p:nvSpPr>
        <p:spPr>
          <a:xfrm>
            <a:off x="782624" y="1289798"/>
            <a:ext cx="61033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73BEF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CONTENTS</a:t>
            </a:r>
            <a:endParaRPr lang="ko-KR" altLang="en-US" sz="4000" dirty="0">
              <a:solidFill>
                <a:srgbClr val="2CA0F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9428A6-7E52-039D-B855-D2F802FCD221}"/>
              </a:ext>
            </a:extLst>
          </p:cNvPr>
          <p:cNvSpPr txBox="1"/>
          <p:nvPr/>
        </p:nvSpPr>
        <p:spPr>
          <a:xfrm>
            <a:off x="1759952" y="2104726"/>
            <a:ext cx="86720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프로그래밍 언어</a:t>
            </a:r>
            <a:endParaRPr lang="en-US" altLang="ko-KR" sz="2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AEB637-AE02-0604-3333-825B85A047F4}"/>
              </a:ext>
            </a:extLst>
          </p:cNvPr>
          <p:cNvSpPr txBox="1"/>
          <p:nvPr/>
        </p:nvSpPr>
        <p:spPr>
          <a:xfrm>
            <a:off x="873574" y="2104726"/>
            <a:ext cx="886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63D1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1.1</a:t>
            </a:r>
            <a:endParaRPr lang="ko-KR" altLang="en-US" sz="2800" dirty="0">
              <a:solidFill>
                <a:srgbClr val="63D1C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BD61D-5685-D1D2-08CE-FD1B45FE6BB2}"/>
              </a:ext>
            </a:extLst>
          </p:cNvPr>
          <p:cNvSpPr txBox="1"/>
          <p:nvPr/>
        </p:nvSpPr>
        <p:spPr>
          <a:xfrm>
            <a:off x="1759952" y="2919576"/>
            <a:ext cx="86720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파이썬</a:t>
            </a:r>
            <a:endParaRPr lang="en-US" altLang="ko-KR" sz="2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FBAEC9-7590-023E-98F0-EC6F6A803E37}"/>
              </a:ext>
            </a:extLst>
          </p:cNvPr>
          <p:cNvSpPr txBox="1"/>
          <p:nvPr/>
        </p:nvSpPr>
        <p:spPr>
          <a:xfrm>
            <a:off x="873574" y="2919576"/>
            <a:ext cx="886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63D1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1.2</a:t>
            </a:r>
            <a:endParaRPr lang="ko-KR" altLang="en-US" sz="2800" dirty="0">
              <a:solidFill>
                <a:srgbClr val="63D1C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CB141E-86A2-ADF8-B79D-082583AE0DF5}"/>
              </a:ext>
            </a:extLst>
          </p:cNvPr>
          <p:cNvSpPr txBox="1"/>
          <p:nvPr/>
        </p:nvSpPr>
        <p:spPr>
          <a:xfrm>
            <a:off x="1759952" y="3734426"/>
            <a:ext cx="86720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파이썬 개발 환경</a:t>
            </a:r>
            <a:endParaRPr lang="en-US" altLang="ko-KR" sz="2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A9128E-1DD8-CBE7-7C4F-4D2A91636C1F}"/>
              </a:ext>
            </a:extLst>
          </p:cNvPr>
          <p:cNvSpPr txBox="1"/>
          <p:nvPr/>
        </p:nvSpPr>
        <p:spPr>
          <a:xfrm>
            <a:off x="873574" y="3734426"/>
            <a:ext cx="886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63D1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1.3</a:t>
            </a:r>
            <a:endParaRPr lang="ko-KR" altLang="en-US" sz="2800" dirty="0">
              <a:solidFill>
                <a:srgbClr val="63D1C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344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D8967-33E3-2CFC-52E3-C8A02F1AB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AECDD8F4-2DFE-B3CE-58FD-E5061DD8DFA2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4045462-7318-E981-7AE1-9CEF54262349}"/>
              </a:ext>
            </a:extLst>
          </p:cNvPr>
          <p:cNvSpPr/>
          <p:nvPr/>
        </p:nvSpPr>
        <p:spPr>
          <a:xfrm>
            <a:off x="391357" y="210845"/>
            <a:ext cx="11409286" cy="6436310"/>
          </a:xfrm>
          <a:prstGeom prst="roundRect">
            <a:avLst>
              <a:gd name="adj" fmla="val 10046"/>
            </a:avLst>
          </a:prstGeom>
          <a:solidFill>
            <a:srgbClr val="9DD1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2917A2C-1CCA-091D-443A-C45921ADD6D1}"/>
              </a:ext>
            </a:extLst>
          </p:cNvPr>
          <p:cNvSpPr/>
          <p:nvPr/>
        </p:nvSpPr>
        <p:spPr>
          <a:xfrm>
            <a:off x="537839" y="326254"/>
            <a:ext cx="11116322" cy="6205491"/>
          </a:xfrm>
          <a:prstGeom prst="roundRect">
            <a:avLst>
              <a:gd name="adj" fmla="val 91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8E4818-5B25-1145-7DDA-9C3BBC9A327F}"/>
              </a:ext>
            </a:extLst>
          </p:cNvPr>
          <p:cNvSpPr txBox="1"/>
          <p:nvPr/>
        </p:nvSpPr>
        <p:spPr>
          <a:xfrm>
            <a:off x="4001565" y="2305614"/>
            <a:ext cx="418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4000" dirty="0">
              <a:solidFill>
                <a:schemeClr val="accent2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87006D-8390-3593-1A71-13EAFF530AC6}"/>
              </a:ext>
            </a:extLst>
          </p:cNvPr>
          <p:cNvSpPr txBox="1"/>
          <p:nvPr/>
        </p:nvSpPr>
        <p:spPr>
          <a:xfrm>
            <a:off x="2607771" y="3013500"/>
            <a:ext cx="6976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프로그래밍 언어</a:t>
            </a:r>
          </a:p>
        </p:txBody>
      </p:sp>
    </p:spTree>
    <p:extLst>
      <p:ext uri="{BB962C8B-B14F-4D97-AF65-F5344CB8AC3E}">
        <p14:creationId xmlns:p14="http://schemas.microsoft.com/office/powerpoint/2010/main" val="69937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E6CF24D-314C-4E08-AC41-BE6EADD5B415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DB6C4B-1C31-3CF6-A353-C57ABC57A7A4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F48366-696F-EF66-EA7A-4BFE1BF9125C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프로그래밍 언어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164275-E015-FBF0-BA1B-EC9417159EEB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프로그래밍의 이해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58E386DF-A91A-5C2B-5359-48AC52C9E1AC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215E522-7112-CE1C-336D-905C715CD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371" y="3024823"/>
            <a:ext cx="4011257" cy="265641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C3B9B1B-C176-206E-CB71-075E748BD564}"/>
              </a:ext>
            </a:extLst>
          </p:cNvPr>
          <p:cNvSpPr txBox="1"/>
          <p:nvPr/>
        </p:nvSpPr>
        <p:spPr>
          <a:xfrm>
            <a:off x="838500" y="1633928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프로그램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이란 컴퓨터로 문제를 해결하기 위해 작성하는 명령어의 모음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8C5689-AE40-0C61-1C9A-EF22D303D46D}"/>
              </a:ext>
            </a:extLst>
          </p:cNvPr>
          <p:cNvSpPr txBox="1"/>
          <p:nvPr/>
        </p:nvSpPr>
        <p:spPr>
          <a:xfrm>
            <a:off x="838500" y="1986435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윈도우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OS,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워드프로세서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스프레드시트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웹 브라우저가 모두 프로그램의 일종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C4FA93A-CF76-EB5E-77F4-E3EA13B11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15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00402-6CF0-6928-2E2F-42558F707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6D016563-6326-936A-BEF3-FE8E62E1731F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AF839D-8FE8-D4B6-4E12-CED12F2F5DB1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BCD9-4B21-B3C2-5329-28F9C0E27642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DCA463-95A0-8DE7-6A4D-380924496B87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프로그래밍 언어의 종류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F5B9E3-1E31-4FFB-32AF-658F79FEBD59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Low level language, High level language</a:t>
            </a: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5A13FE54-E795-477B-6874-23566542CA65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BEEFB0-4D68-1C2A-F108-B190A4ED007F}"/>
              </a:ext>
            </a:extLst>
          </p:cNvPr>
          <p:cNvSpPr txBox="1"/>
          <p:nvPr/>
        </p:nvSpPr>
        <p:spPr>
          <a:xfrm>
            <a:off x="838500" y="1633928"/>
            <a:ext cx="985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Low level language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는 기계 중심 언어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즉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하드웨어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지향적인 언어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9F92BC-7147-AE3B-CC7B-1110CDA5CE94}"/>
              </a:ext>
            </a:extLst>
          </p:cNvPr>
          <p:cNvSpPr txBox="1"/>
          <p:nvPr/>
        </p:nvSpPr>
        <p:spPr>
          <a:xfrm>
            <a:off x="838499" y="1986435"/>
            <a:ext cx="10160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- 0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로만 작성되어 컴퓨터가 프로그램을 직성 이해할 수 있는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기계어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(Machine Language)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와 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기계어를 간단한 문자로 변환한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어셈블리어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(Assembly Language)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 속함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C86296-DC67-133D-A344-D8EF4A7D3ED5}"/>
              </a:ext>
            </a:extLst>
          </p:cNvPr>
          <p:cNvSpPr txBox="1"/>
          <p:nvPr/>
        </p:nvSpPr>
        <p:spPr>
          <a:xfrm>
            <a:off x="838499" y="3273626"/>
            <a:ext cx="1016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High level language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는 프로그램을 작성할 때 사람이 이해하기 쉬운 일상적인 언어와 기호를 사용하는 언어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55AD05-5715-674E-B777-C02D7418FE04}"/>
              </a:ext>
            </a:extLst>
          </p:cNvPr>
          <p:cNvSpPr txBox="1"/>
          <p:nvPr/>
        </p:nvSpPr>
        <p:spPr>
          <a:xfrm>
            <a:off x="838499" y="3636047"/>
            <a:ext cx="1016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파이썬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C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언어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java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등이 해당함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E76B0CD-30EC-60B5-A4E1-ABD7A9D2E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552" y="4152509"/>
            <a:ext cx="5076825" cy="21431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11E3FB9-2E7B-2EB3-F139-4AC3AD510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63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F32C0-6254-1CBB-35C4-23AEA06EF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92DDA7FB-5026-32EF-A673-A21A4A39BF22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EB21547-92D2-A687-92BA-C9B7A0B60A6B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25570A-4468-36F7-9DBC-A8BE521F50DA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FD2BF1-EA16-A0E5-09E3-1647C77F3320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프로그래밍 언어의 종류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78883F-89D9-8366-6FFF-2E642E4CFF77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Machine Language 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예시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8047B32F-75DB-3F27-F9A0-8C1981CF8A61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58116-8B45-E9B2-5F86-48844BD35FD0}"/>
              </a:ext>
            </a:extLst>
          </p:cNvPr>
          <p:cNvSpPr txBox="1"/>
          <p:nvPr/>
        </p:nvSpPr>
        <p:spPr>
          <a:xfrm>
            <a:off x="838500" y="1633928"/>
            <a:ext cx="9859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다음은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Pep/8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라는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가상머신에서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"Hi"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출력하는 기계어 프로그램의 예시임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기계어로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"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Hi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"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출력하려면 다음과 같은 기계어 프로그램을 입력해야 한다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322A44-2B3D-1FD3-EC87-17FDF693ECD9}"/>
              </a:ext>
            </a:extLst>
          </p:cNvPr>
          <p:cNvSpPr txBox="1"/>
          <p:nvPr/>
        </p:nvSpPr>
        <p:spPr>
          <a:xfrm>
            <a:off x="838500" y="4393076"/>
            <a:ext cx="1016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메모리 주소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란 </a:t>
            </a:r>
            <a:r>
              <a:rPr lang="ko-KR" altLang="en-US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실제로 기계어 프로그램이 메인 메모리에 로드되었을 때의 메모리 주소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의미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46DB9D-894A-C0F2-A35D-634EF6490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7" y="2447333"/>
            <a:ext cx="6715125" cy="18478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D2CE21-2596-5433-AE1F-4425D0A90532}"/>
              </a:ext>
            </a:extLst>
          </p:cNvPr>
          <p:cNvSpPr txBox="1"/>
          <p:nvPr/>
        </p:nvSpPr>
        <p:spPr>
          <a:xfrm>
            <a:off x="838500" y="4866604"/>
            <a:ext cx="10160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대문자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'H'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ASCII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코드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48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소문자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'</a:t>
            </a:r>
            <a:r>
              <a:rPr lang="en-US" altLang="ko-KR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'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ASCII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코드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: 69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1DCB36-CE86-A357-BA32-EF2858574E8B}"/>
              </a:ext>
            </a:extLst>
          </p:cNvPr>
          <p:cNvSpPr txBox="1"/>
          <p:nvPr/>
        </p:nvSpPr>
        <p:spPr>
          <a:xfrm>
            <a:off x="483060" y="6052331"/>
            <a:ext cx="112258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참고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https://kangdy25.tistory.com/114#%EA%B8%B0%EA%B3%84%EC%96%B4(Machine%20Language)-1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3D5D363-6E8C-B0DB-9914-A57C3CA85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815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C5A58-90F3-2583-9B93-56806ADC0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B47BF0B2-1AF1-84A9-8E9D-A30CA17E48A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6A18DF0-DCE9-B128-3002-0486EB88886A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22C53E-BAFF-FAAB-3A66-AB205E23AC7C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9BC00C-D17F-9D7F-D28F-8ABAA88A32E6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프로그래밍 언어의 종류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4027A6-BFC8-BC26-FDD2-92A3E22C558B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Machine Language 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예시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E6DA791B-BA21-36C8-1B77-BBD05BD49B7E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AE0EF3-7B17-B7DF-5069-6A9D7FB5376D}"/>
              </a:ext>
            </a:extLst>
          </p:cNvPr>
          <p:cNvSpPr txBox="1"/>
          <p:nvPr/>
        </p:nvSpPr>
        <p:spPr>
          <a:xfrm>
            <a:off x="838500" y="4571771"/>
            <a:ext cx="1016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첫 번째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instruction: Opcode(5bit), Addressing Mode(3bit), Operand Specifier(16bit)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F2BB13-9433-F62A-2E65-1915613E4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7" y="1632094"/>
            <a:ext cx="6715125" cy="184785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446C28D-4D48-84B9-34C3-408852E03957}"/>
              </a:ext>
            </a:extLst>
          </p:cNvPr>
          <p:cNvSpPr/>
          <p:nvPr/>
        </p:nvSpPr>
        <p:spPr>
          <a:xfrm>
            <a:off x="6095999" y="2198594"/>
            <a:ext cx="3357563" cy="266330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C35131E-C42C-3280-C38A-AA9919924D40}"/>
              </a:ext>
            </a:extLst>
          </p:cNvPr>
          <p:cNvCxnSpPr/>
          <p:nvPr/>
        </p:nvCxnSpPr>
        <p:spPr>
          <a:xfrm>
            <a:off x="9125339" y="2331759"/>
            <a:ext cx="79310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03C8B8-0187-C4C8-899A-3740066599CB}"/>
              </a:ext>
            </a:extLst>
          </p:cNvPr>
          <p:cNvSpPr txBox="1"/>
          <p:nvPr/>
        </p:nvSpPr>
        <p:spPr>
          <a:xfrm>
            <a:off x="9877308" y="2147093"/>
            <a:ext cx="2067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51B8B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첫 번째 </a:t>
            </a:r>
            <a:r>
              <a:rPr lang="ko-KR" altLang="en-US" dirty="0" err="1">
                <a:solidFill>
                  <a:srgbClr val="51B8B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인스트럭션</a:t>
            </a:r>
            <a:endParaRPr lang="ko-KR" altLang="en-US" dirty="0">
              <a:solidFill>
                <a:srgbClr val="51B8B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8FC67A-B59F-2AD9-768D-631CBFC0C436}"/>
              </a:ext>
            </a:extLst>
          </p:cNvPr>
          <p:cNvSpPr txBox="1"/>
          <p:nvPr/>
        </p:nvSpPr>
        <p:spPr>
          <a:xfrm>
            <a:off x="3127612" y="3556751"/>
            <a:ext cx="8610300" cy="830997"/>
          </a:xfrm>
          <a:prstGeom prst="rect">
            <a:avLst/>
          </a:prstGeom>
          <a:solidFill>
            <a:srgbClr val="DBF5F4"/>
          </a:solidFill>
          <a:ln w="38100">
            <a:solidFill>
              <a:srgbClr val="51B8B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rgbClr val="C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인스트럭션</a:t>
            </a:r>
            <a:r>
              <a:rPr lang="en-US" altLang="ko-KR" sz="1600" dirty="0">
                <a:solidFill>
                  <a:srgbClr val="C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(instruction)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은 컴퓨터에게 특정 작업을 수행하라고 내리는 명령 또는 지시를 의미함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</a:p>
          <a:p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컴퓨터 프로그램은 수많은 명령어들로 이루어져 있으며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CPU(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중앙 처리 장치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는 이러한 명령어들을 하나씩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해석하고 실행하여 다양한 연산을 처리함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ED00E1C-6EF3-43A6-BA2B-39C1DF811ABA}"/>
              </a:ext>
            </a:extLst>
          </p:cNvPr>
          <p:cNvCxnSpPr>
            <a:stCxn id="12" idx="2"/>
          </p:cNvCxnSpPr>
          <p:nvPr/>
        </p:nvCxnSpPr>
        <p:spPr>
          <a:xfrm flipH="1">
            <a:off x="10911281" y="2516425"/>
            <a:ext cx="1" cy="1040326"/>
          </a:xfrm>
          <a:prstGeom prst="line">
            <a:avLst/>
          </a:prstGeom>
          <a:ln w="19050">
            <a:solidFill>
              <a:srgbClr val="51B8B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659E9CD0-0152-F776-580B-6DDC3B07F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415" y="5023280"/>
            <a:ext cx="6848475" cy="10096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2FB36EC-26A9-2C4B-9CDF-1D51793AB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10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B82A0-1751-7B7C-96E8-17CC71296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AF21EDFE-45CF-624A-7049-4608F9BD9C2D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B7833EA-5CCC-B02F-5C86-02CC22E8088F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F188FC-99E8-333D-4331-B3541B7F518F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DF8CAD-B8AA-4C59-25B3-27B45826084F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프로그래밍 언어의 종류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8B17D2-5018-2196-D522-11760B62EB17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Machine Language 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예시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65325CC7-EA0E-F1DA-5526-C07FAD97811D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20356A-113F-10E8-8445-B24498B312DE}"/>
              </a:ext>
            </a:extLst>
          </p:cNvPr>
          <p:cNvSpPr txBox="1"/>
          <p:nvPr/>
        </p:nvSpPr>
        <p:spPr>
          <a:xfrm>
            <a:off x="838500" y="4571771"/>
            <a:ext cx="1016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세 번째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instruction: 0000 0000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62FE95-8FF9-9A3F-FDA2-4427A06C8C31}"/>
              </a:ext>
            </a:extLst>
          </p:cNvPr>
          <p:cNvSpPr txBox="1"/>
          <p:nvPr/>
        </p:nvSpPr>
        <p:spPr>
          <a:xfrm>
            <a:off x="838500" y="1633928"/>
            <a:ext cx="985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첫 번째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instruction: 0101 0000 0000 0000 </a:t>
            </a:r>
            <a:r>
              <a:rPr lang="en-US" altLang="ko-KR" dirty="0">
                <a:solidFill>
                  <a:srgbClr val="C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0100 1000</a:t>
            </a:r>
            <a:endParaRPr lang="ko-KR" altLang="en-US" dirty="0">
              <a:solidFill>
                <a:srgbClr val="C0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A50E2FE-D68B-0F94-9F62-8D52D40077C7}"/>
              </a:ext>
            </a:extLst>
          </p:cNvPr>
          <p:cNvSpPr/>
          <p:nvPr/>
        </p:nvSpPr>
        <p:spPr>
          <a:xfrm>
            <a:off x="2855167" y="2223083"/>
            <a:ext cx="5999584" cy="485191"/>
          </a:xfrm>
          <a:prstGeom prst="roundRect">
            <a:avLst/>
          </a:prstGeom>
          <a:solidFill>
            <a:srgbClr val="DBF5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"ASCII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값이 </a:t>
            </a: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16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진수로 </a:t>
            </a:r>
            <a:r>
              <a:rPr lang="en-US" altLang="ko-KR" dirty="0">
                <a:solidFill>
                  <a:srgbClr val="C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0x48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 해당하는 문자인 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'H'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출력하라</a:t>
            </a: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"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D4AE07-1055-BBA3-346F-B6DB117EFC60}"/>
              </a:ext>
            </a:extLst>
          </p:cNvPr>
          <p:cNvSpPr txBox="1"/>
          <p:nvPr/>
        </p:nvSpPr>
        <p:spPr>
          <a:xfrm>
            <a:off x="838500" y="3086024"/>
            <a:ext cx="985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두 번째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instruction: 0101 0000 0000 0000 </a:t>
            </a:r>
            <a:r>
              <a:rPr lang="en-US" altLang="ko-KR" dirty="0">
                <a:solidFill>
                  <a:srgbClr val="C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0110 1001</a:t>
            </a:r>
            <a:endParaRPr lang="ko-KR" altLang="en-US" dirty="0">
              <a:solidFill>
                <a:srgbClr val="C0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A801805-9D5A-51BB-EA1E-3C9145C40540}"/>
              </a:ext>
            </a:extLst>
          </p:cNvPr>
          <p:cNvSpPr/>
          <p:nvPr/>
        </p:nvSpPr>
        <p:spPr>
          <a:xfrm>
            <a:off x="2855167" y="3669442"/>
            <a:ext cx="5999584" cy="485191"/>
          </a:xfrm>
          <a:prstGeom prst="roundRect">
            <a:avLst/>
          </a:prstGeom>
          <a:solidFill>
            <a:srgbClr val="DBF5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"ASCII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값이 </a:t>
            </a: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16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진수로 </a:t>
            </a:r>
            <a:r>
              <a:rPr lang="en-US" altLang="ko-KR" dirty="0">
                <a:solidFill>
                  <a:srgbClr val="C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0x69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 해당하는 문자인 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'</a:t>
            </a:r>
            <a:r>
              <a:rPr lang="en-US" altLang="ko-KR" dirty="0" err="1">
                <a:solidFill>
                  <a:srgbClr val="FF0000"/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'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출력하라</a:t>
            </a: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"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3859017-275D-19F0-C99D-1800DBE92B43}"/>
              </a:ext>
            </a:extLst>
          </p:cNvPr>
          <p:cNvSpPr/>
          <p:nvPr/>
        </p:nvSpPr>
        <p:spPr>
          <a:xfrm>
            <a:off x="2855167" y="5155189"/>
            <a:ext cx="5999584" cy="485191"/>
          </a:xfrm>
          <a:prstGeom prst="roundRect">
            <a:avLst/>
          </a:prstGeom>
          <a:solidFill>
            <a:srgbClr val="DBF5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프로그램 수행을 종료하라</a:t>
            </a: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"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D6E4D5-461F-5284-C906-6BF4F76E8137}"/>
              </a:ext>
            </a:extLst>
          </p:cNvPr>
          <p:cNvSpPr txBox="1"/>
          <p:nvPr/>
        </p:nvSpPr>
        <p:spPr>
          <a:xfrm>
            <a:off x="4488025" y="4571771"/>
            <a:ext cx="4030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1byte</a:t>
            </a:r>
            <a:r>
              <a:rPr lang="ko-KR" altLang="en-US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instruction</a:t>
            </a:r>
            <a:r>
              <a:rPr lang="ko-KR" altLang="en-US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으로 </a:t>
            </a:r>
            <a:r>
              <a:rPr lang="en-US" altLang="ko-KR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stop </a:t>
            </a:r>
            <a:r>
              <a:rPr lang="ko-KR" altLang="en-US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명령어임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95D056-DC04-59F1-9791-B7743CFA1C38}"/>
              </a:ext>
            </a:extLst>
          </p:cNvPr>
          <p:cNvSpPr txBox="1"/>
          <p:nvPr/>
        </p:nvSpPr>
        <p:spPr>
          <a:xfrm>
            <a:off x="5854959" y="5957481"/>
            <a:ext cx="567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기계어 프로그램의 끝에는 </a:t>
            </a:r>
            <a:r>
              <a:rPr lang="en-US" altLang="ko-KR" dirty="0" err="1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zz</a:t>
            </a:r>
            <a:r>
              <a:rPr lang="ko-KR" altLang="en-US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붙여야 오류가 나지 않음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A22C0AD-4EFB-C413-2C92-34FCF84FF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975" y="3776459"/>
            <a:ext cx="1714500" cy="1838325"/>
          </a:xfrm>
          <a:prstGeom prst="rect">
            <a:avLst/>
          </a:prstGeom>
          <a:ln w="28575">
            <a:solidFill>
              <a:srgbClr val="2CA0F6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B04EA3B-313D-7F61-BC11-30B2DED01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717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</TotalTime>
  <Words>957</Words>
  <Application>Microsoft Office PowerPoint</Application>
  <PresentationFormat>와이드스크린</PresentationFormat>
  <Paragraphs>144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4" baseType="lpstr">
      <vt:lpstr>Pretendard SemiBold</vt:lpstr>
      <vt:lpstr>Microsoft GothicNeo</vt:lpstr>
      <vt:lpstr>G마켓 산스 Medium</vt:lpstr>
      <vt:lpstr>G마켓 산스 Bold</vt:lpstr>
      <vt:lpstr>KoPub돋움체 Bold</vt:lpstr>
      <vt:lpstr>Impact</vt:lpstr>
      <vt:lpstr>Arial</vt:lpstr>
      <vt:lpstr>Pretendard Light</vt:lpstr>
      <vt:lpstr>Microsoft GothicNeo Light</vt:lpstr>
      <vt:lpstr>맑은 고딕</vt:lpstr>
      <vt:lpstr>Pretendard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성 재</dc:creator>
  <cp:lastModifiedBy>성 재</cp:lastModifiedBy>
  <cp:revision>83</cp:revision>
  <dcterms:created xsi:type="dcterms:W3CDTF">2025-09-13T18:52:17Z</dcterms:created>
  <dcterms:modified xsi:type="dcterms:W3CDTF">2025-09-15T15:45:08Z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